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Lst>
  <p:sldSz cx="36576000" cy="29260800"/>
  <p:notesSz cx="6858000" cy="9144000"/>
  <p:defaultTextStyle>
    <a:defPPr>
      <a:defRPr lang="en-US"/>
    </a:defPPr>
    <a:lvl1pPr marL="0" algn="l" defTabSz="3376239" rtl="0" eaLnBrk="1" latinLnBrk="0" hangingPunct="1">
      <a:defRPr sz="6646" kern="1200">
        <a:solidFill>
          <a:schemeClr val="tx1"/>
        </a:solidFill>
        <a:latin typeface="+mn-lt"/>
        <a:ea typeface="+mn-ea"/>
        <a:cs typeface="+mn-cs"/>
      </a:defRPr>
    </a:lvl1pPr>
    <a:lvl2pPr marL="1688120" algn="l" defTabSz="3376239" rtl="0" eaLnBrk="1" latinLnBrk="0" hangingPunct="1">
      <a:defRPr sz="6646" kern="1200">
        <a:solidFill>
          <a:schemeClr val="tx1"/>
        </a:solidFill>
        <a:latin typeface="+mn-lt"/>
        <a:ea typeface="+mn-ea"/>
        <a:cs typeface="+mn-cs"/>
      </a:defRPr>
    </a:lvl2pPr>
    <a:lvl3pPr marL="3376239" algn="l" defTabSz="3376239" rtl="0" eaLnBrk="1" latinLnBrk="0" hangingPunct="1">
      <a:defRPr sz="6646" kern="1200">
        <a:solidFill>
          <a:schemeClr val="tx1"/>
        </a:solidFill>
        <a:latin typeface="+mn-lt"/>
        <a:ea typeface="+mn-ea"/>
        <a:cs typeface="+mn-cs"/>
      </a:defRPr>
    </a:lvl3pPr>
    <a:lvl4pPr marL="5064359" algn="l" defTabSz="3376239" rtl="0" eaLnBrk="1" latinLnBrk="0" hangingPunct="1">
      <a:defRPr sz="6646" kern="1200">
        <a:solidFill>
          <a:schemeClr val="tx1"/>
        </a:solidFill>
        <a:latin typeface="+mn-lt"/>
        <a:ea typeface="+mn-ea"/>
        <a:cs typeface="+mn-cs"/>
      </a:defRPr>
    </a:lvl4pPr>
    <a:lvl5pPr marL="6752478" algn="l" defTabSz="3376239" rtl="0" eaLnBrk="1" latinLnBrk="0" hangingPunct="1">
      <a:defRPr sz="6646" kern="1200">
        <a:solidFill>
          <a:schemeClr val="tx1"/>
        </a:solidFill>
        <a:latin typeface="+mn-lt"/>
        <a:ea typeface="+mn-ea"/>
        <a:cs typeface="+mn-cs"/>
      </a:defRPr>
    </a:lvl5pPr>
    <a:lvl6pPr marL="8440598" algn="l" defTabSz="3376239" rtl="0" eaLnBrk="1" latinLnBrk="0" hangingPunct="1">
      <a:defRPr sz="6646" kern="1200">
        <a:solidFill>
          <a:schemeClr val="tx1"/>
        </a:solidFill>
        <a:latin typeface="+mn-lt"/>
        <a:ea typeface="+mn-ea"/>
        <a:cs typeface="+mn-cs"/>
      </a:defRPr>
    </a:lvl6pPr>
    <a:lvl7pPr marL="10128717" algn="l" defTabSz="3376239" rtl="0" eaLnBrk="1" latinLnBrk="0" hangingPunct="1">
      <a:defRPr sz="6646" kern="1200">
        <a:solidFill>
          <a:schemeClr val="tx1"/>
        </a:solidFill>
        <a:latin typeface="+mn-lt"/>
        <a:ea typeface="+mn-ea"/>
        <a:cs typeface="+mn-cs"/>
      </a:defRPr>
    </a:lvl7pPr>
    <a:lvl8pPr marL="11816837" algn="l" defTabSz="3376239" rtl="0" eaLnBrk="1" latinLnBrk="0" hangingPunct="1">
      <a:defRPr sz="6646" kern="1200">
        <a:solidFill>
          <a:schemeClr val="tx1"/>
        </a:solidFill>
        <a:latin typeface="+mn-lt"/>
        <a:ea typeface="+mn-ea"/>
        <a:cs typeface="+mn-cs"/>
      </a:defRPr>
    </a:lvl8pPr>
    <a:lvl9pPr marL="13504956" algn="l" defTabSz="3376239" rtl="0" eaLnBrk="1" latinLnBrk="0" hangingPunct="1">
      <a:defRPr sz="6646"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04D39"/>
    <a:srgbClr val="94AE4A"/>
    <a:srgbClr val="535054"/>
    <a:srgbClr val="06462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758"/>
    <p:restoredTop sz="94680"/>
  </p:normalViewPr>
  <p:slideViewPr>
    <p:cSldViewPr snapToGrid="0" snapToObjects="1">
      <p:cViewPr varScale="1">
        <p:scale>
          <a:sx n="20" d="100"/>
          <a:sy n="20" d="100"/>
        </p:scale>
        <p:origin x="1426"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eg>
</file>

<file path=ppt/media/image10.png>
</file>

<file path=ppt/media/image11.png>
</file>

<file path=ppt/media/image12.png>
</file>

<file path=ppt/media/image2.png>
</file>

<file path=ppt/media/image3.png>
</file>

<file path=ppt/media/image4.gif>
</file>

<file path=ppt/media/image5.gif>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788749"/>
            <a:ext cx="31089600" cy="10187093"/>
          </a:xfrm>
        </p:spPr>
        <p:txBody>
          <a:bodyPr anchor="b"/>
          <a:lstStyle>
            <a:lvl1pPr algn="ctr">
              <a:defRPr sz="24000"/>
            </a:lvl1pPr>
          </a:lstStyle>
          <a:p>
            <a:r>
              <a:rPr lang="en-US"/>
              <a:t>Click to edit Master title style</a:t>
            </a:r>
            <a:endParaRPr lang="en-US" dirty="0"/>
          </a:p>
        </p:txBody>
      </p:sp>
      <p:sp>
        <p:nvSpPr>
          <p:cNvPr id="3" name="Subtitle 2"/>
          <p:cNvSpPr>
            <a:spLocks noGrp="1"/>
          </p:cNvSpPr>
          <p:nvPr>
            <p:ph type="subTitle" idx="1"/>
          </p:nvPr>
        </p:nvSpPr>
        <p:spPr>
          <a:xfrm>
            <a:off x="4572000" y="15368695"/>
            <a:ext cx="27432000" cy="7064585"/>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CEB9D4D-982F-7A41-A48E-1F804D9EED54}" type="datetimeFigureOut">
              <a:rPr lang="en-US" smtClean="0"/>
              <a:t>5/3/2022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19996500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EB9D4D-982F-7A41-A48E-1F804D9EED54}" type="datetimeFigureOut">
              <a:rPr lang="en-US" smtClean="0"/>
              <a:t>5/3/2022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19088898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557867"/>
            <a:ext cx="7886700" cy="2479717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514602" y="1557867"/>
            <a:ext cx="23202900" cy="247971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EB9D4D-982F-7A41-A48E-1F804D9EED54}" type="datetimeFigureOut">
              <a:rPr lang="en-US" smtClean="0"/>
              <a:t>5/3/2022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5022631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CEB9D4D-982F-7A41-A48E-1F804D9EED54}" type="datetimeFigureOut">
              <a:rPr lang="en-US" smtClean="0"/>
              <a:t>5/3/2022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13397507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7294888"/>
            <a:ext cx="31546800" cy="12171678"/>
          </a:xfrm>
        </p:spPr>
        <p:txBody>
          <a:bodyPr anchor="b"/>
          <a:lstStyle>
            <a:lvl1pPr>
              <a:defRPr sz="24000"/>
            </a:lvl1pPr>
          </a:lstStyle>
          <a:p>
            <a:r>
              <a:rPr lang="en-US"/>
              <a:t>Click to edit Master title style</a:t>
            </a:r>
            <a:endParaRPr lang="en-US" dirty="0"/>
          </a:p>
        </p:txBody>
      </p:sp>
      <p:sp>
        <p:nvSpPr>
          <p:cNvPr id="3" name="Text Placeholder 2"/>
          <p:cNvSpPr>
            <a:spLocks noGrp="1"/>
          </p:cNvSpPr>
          <p:nvPr>
            <p:ph type="body" idx="1"/>
          </p:nvPr>
        </p:nvSpPr>
        <p:spPr>
          <a:xfrm>
            <a:off x="2495552" y="19581715"/>
            <a:ext cx="31546800" cy="6400798"/>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DCEB9D4D-982F-7A41-A48E-1F804D9EED54}" type="datetimeFigureOut">
              <a:rPr lang="en-US" smtClean="0"/>
              <a:t>5/3/2022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1564951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14600" y="7789333"/>
            <a:ext cx="15544800" cy="1856570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16600" y="7789333"/>
            <a:ext cx="15544800" cy="1856570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CEB9D4D-982F-7A41-A48E-1F804D9EED54}" type="datetimeFigureOut">
              <a:rPr lang="en-US" smtClean="0"/>
              <a:t>5/3/2022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16965497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557873"/>
            <a:ext cx="31546800" cy="5655735"/>
          </a:xfrm>
        </p:spPr>
        <p:txBody>
          <a:bodyPr/>
          <a:lstStyle/>
          <a:p>
            <a:r>
              <a:rPr lang="en-US"/>
              <a:t>Click to edit Master title style</a:t>
            </a:r>
            <a:endParaRPr lang="en-US" dirty="0"/>
          </a:p>
        </p:txBody>
      </p:sp>
      <p:sp>
        <p:nvSpPr>
          <p:cNvPr id="3" name="Text Placeholder 2"/>
          <p:cNvSpPr>
            <a:spLocks noGrp="1"/>
          </p:cNvSpPr>
          <p:nvPr>
            <p:ph type="body" idx="1"/>
          </p:nvPr>
        </p:nvSpPr>
        <p:spPr>
          <a:xfrm>
            <a:off x="2519368" y="7172962"/>
            <a:ext cx="15473360" cy="351535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Edit Master text styles</a:t>
            </a:r>
          </a:p>
        </p:txBody>
      </p:sp>
      <p:sp>
        <p:nvSpPr>
          <p:cNvPr id="4" name="Content Placeholder 3"/>
          <p:cNvSpPr>
            <a:spLocks noGrp="1"/>
          </p:cNvSpPr>
          <p:nvPr>
            <p:ph sz="half" idx="2"/>
          </p:nvPr>
        </p:nvSpPr>
        <p:spPr>
          <a:xfrm>
            <a:off x="2519368" y="10688320"/>
            <a:ext cx="15473360" cy="1572090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16602" y="7172962"/>
            <a:ext cx="15549564" cy="3515358"/>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a:t>Edit Master text styles</a:t>
            </a:r>
          </a:p>
        </p:txBody>
      </p:sp>
      <p:sp>
        <p:nvSpPr>
          <p:cNvPr id="6" name="Content Placeholder 5"/>
          <p:cNvSpPr>
            <a:spLocks noGrp="1"/>
          </p:cNvSpPr>
          <p:nvPr>
            <p:ph sz="quarter" idx="4"/>
          </p:nvPr>
        </p:nvSpPr>
        <p:spPr>
          <a:xfrm>
            <a:off x="18516602" y="10688320"/>
            <a:ext cx="15549564" cy="1572090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CEB9D4D-982F-7A41-A48E-1F804D9EED54}" type="datetimeFigureOut">
              <a:rPr lang="en-US" smtClean="0"/>
              <a:t>5/3/2022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570479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CEB9D4D-982F-7A41-A48E-1F804D9EED54}" type="datetimeFigureOut">
              <a:rPr lang="en-US" smtClean="0"/>
              <a:t>5/3/2022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23043965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CEB9D4D-982F-7A41-A48E-1F804D9EED54}" type="datetimeFigureOut">
              <a:rPr lang="en-US" smtClean="0"/>
              <a:t>5/3/2022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1147351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950720"/>
            <a:ext cx="11796712" cy="6827520"/>
          </a:xfrm>
        </p:spPr>
        <p:txBody>
          <a:bodyPr anchor="b"/>
          <a:lstStyle>
            <a:lvl1pPr>
              <a:defRPr sz="12800"/>
            </a:lvl1pPr>
          </a:lstStyle>
          <a:p>
            <a:r>
              <a:rPr lang="en-US"/>
              <a:t>Click to edit Master title style</a:t>
            </a:r>
            <a:endParaRPr lang="en-US" dirty="0"/>
          </a:p>
        </p:txBody>
      </p:sp>
      <p:sp>
        <p:nvSpPr>
          <p:cNvPr id="3" name="Content Placeholder 2"/>
          <p:cNvSpPr>
            <a:spLocks noGrp="1"/>
          </p:cNvSpPr>
          <p:nvPr>
            <p:ph idx="1"/>
          </p:nvPr>
        </p:nvSpPr>
        <p:spPr>
          <a:xfrm>
            <a:off x="15549564" y="4213020"/>
            <a:ext cx="18516600" cy="20794133"/>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19364" y="8778240"/>
            <a:ext cx="11796712" cy="16262775"/>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Edit Master text styles</a:t>
            </a:r>
          </a:p>
        </p:txBody>
      </p:sp>
      <p:sp>
        <p:nvSpPr>
          <p:cNvPr id="5" name="Date Placeholder 4"/>
          <p:cNvSpPr>
            <a:spLocks noGrp="1"/>
          </p:cNvSpPr>
          <p:nvPr>
            <p:ph type="dt" sz="half" idx="10"/>
          </p:nvPr>
        </p:nvSpPr>
        <p:spPr/>
        <p:txBody>
          <a:bodyPr/>
          <a:lstStyle/>
          <a:p>
            <a:fld id="{DCEB9D4D-982F-7A41-A48E-1F804D9EED54}" type="datetimeFigureOut">
              <a:rPr lang="en-US" smtClean="0"/>
              <a:t>5/3/2022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4148377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950720"/>
            <a:ext cx="11796712" cy="6827520"/>
          </a:xfrm>
        </p:spPr>
        <p:txBody>
          <a:bodyPr anchor="b"/>
          <a:lstStyle>
            <a:lvl1pPr>
              <a:defRPr sz="1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549564" y="4213020"/>
            <a:ext cx="18516600" cy="20794133"/>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a:t>Click icon to add picture</a:t>
            </a:r>
            <a:endParaRPr lang="en-US" dirty="0"/>
          </a:p>
        </p:txBody>
      </p:sp>
      <p:sp>
        <p:nvSpPr>
          <p:cNvPr id="4" name="Text Placeholder 3"/>
          <p:cNvSpPr>
            <a:spLocks noGrp="1"/>
          </p:cNvSpPr>
          <p:nvPr>
            <p:ph type="body" sz="half" idx="2"/>
          </p:nvPr>
        </p:nvSpPr>
        <p:spPr>
          <a:xfrm>
            <a:off x="2519364" y="8778240"/>
            <a:ext cx="11796712" cy="16262775"/>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a:t>Edit Master text styles</a:t>
            </a:r>
          </a:p>
        </p:txBody>
      </p:sp>
      <p:sp>
        <p:nvSpPr>
          <p:cNvPr id="5" name="Date Placeholder 4"/>
          <p:cNvSpPr>
            <a:spLocks noGrp="1"/>
          </p:cNvSpPr>
          <p:nvPr>
            <p:ph type="dt" sz="half" idx="10"/>
          </p:nvPr>
        </p:nvSpPr>
        <p:spPr/>
        <p:txBody>
          <a:bodyPr/>
          <a:lstStyle/>
          <a:p>
            <a:fld id="{DCEB9D4D-982F-7A41-A48E-1F804D9EED54}" type="datetimeFigureOut">
              <a:rPr lang="en-US" smtClean="0"/>
              <a:t>5/3/2022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B8CA3F-BC3F-574C-85EA-C54205CFC9E4}" type="slidenum">
              <a:rPr lang="en-US" smtClean="0"/>
              <a:t>‹#›</a:t>
            </a:fld>
            <a:endParaRPr lang="en-US"/>
          </a:p>
        </p:txBody>
      </p:sp>
    </p:spTree>
    <p:extLst>
      <p:ext uri="{BB962C8B-B14F-4D97-AF65-F5344CB8AC3E}">
        <p14:creationId xmlns:p14="http://schemas.microsoft.com/office/powerpoint/2010/main" val="1413760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557873"/>
            <a:ext cx="31546800" cy="565573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514600" y="7789333"/>
            <a:ext cx="31546800" cy="1856570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14600" y="27120433"/>
            <a:ext cx="8229600" cy="1557867"/>
          </a:xfrm>
          <a:prstGeom prst="rect">
            <a:avLst/>
          </a:prstGeom>
        </p:spPr>
        <p:txBody>
          <a:bodyPr vert="horz" lIns="91440" tIns="45720" rIns="91440" bIns="45720" rtlCol="0" anchor="ctr"/>
          <a:lstStyle>
            <a:lvl1pPr algn="l">
              <a:defRPr sz="4800">
                <a:solidFill>
                  <a:schemeClr val="tx1">
                    <a:tint val="75000"/>
                  </a:schemeClr>
                </a:solidFill>
              </a:defRPr>
            </a:lvl1pPr>
          </a:lstStyle>
          <a:p>
            <a:fld id="{DCEB9D4D-982F-7A41-A48E-1F804D9EED54}" type="datetimeFigureOut">
              <a:rPr lang="en-US" smtClean="0"/>
              <a:t>5/3/2022</a:t>
            </a:fld>
            <a:endParaRPr lang="en-US"/>
          </a:p>
        </p:txBody>
      </p:sp>
      <p:sp>
        <p:nvSpPr>
          <p:cNvPr id="5" name="Footer Placeholder 4"/>
          <p:cNvSpPr>
            <a:spLocks noGrp="1"/>
          </p:cNvSpPr>
          <p:nvPr>
            <p:ph type="ftr" sz="quarter" idx="3"/>
          </p:nvPr>
        </p:nvSpPr>
        <p:spPr>
          <a:xfrm>
            <a:off x="12115800" y="27120433"/>
            <a:ext cx="12344400" cy="1557867"/>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831800" y="27120433"/>
            <a:ext cx="8229600" cy="1557867"/>
          </a:xfrm>
          <a:prstGeom prst="rect">
            <a:avLst/>
          </a:prstGeom>
        </p:spPr>
        <p:txBody>
          <a:bodyPr vert="horz" lIns="91440" tIns="45720" rIns="91440" bIns="45720" rtlCol="0" anchor="ctr"/>
          <a:lstStyle>
            <a:lvl1pPr algn="r">
              <a:defRPr sz="4800">
                <a:solidFill>
                  <a:schemeClr val="tx1">
                    <a:tint val="75000"/>
                  </a:schemeClr>
                </a:solidFill>
              </a:defRPr>
            </a:lvl1pPr>
          </a:lstStyle>
          <a:p>
            <a:fld id="{CFB8CA3F-BC3F-574C-85EA-C54205CFC9E4}" type="slidenum">
              <a:rPr lang="en-US" smtClean="0"/>
              <a:t>‹#›</a:t>
            </a:fld>
            <a:endParaRPr lang="en-US"/>
          </a:p>
        </p:txBody>
      </p:sp>
    </p:spTree>
    <p:extLst>
      <p:ext uri="{BB962C8B-B14F-4D97-AF65-F5344CB8AC3E}">
        <p14:creationId xmlns:p14="http://schemas.microsoft.com/office/powerpoint/2010/main" val="347272786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jpg"/><Relationship Id="rId12"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image" Target="../media/image5.gif"/><Relationship Id="rId11" Type="http://schemas.openxmlformats.org/officeDocument/2006/relationships/image" Target="../media/image10.png"/><Relationship Id="rId5" Type="http://schemas.openxmlformats.org/officeDocument/2006/relationships/image" Target="../media/image4.gif"/><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D767E0F-1CAA-AC46-8A82-7C233F945E6A}"/>
              </a:ext>
            </a:extLst>
          </p:cNvPr>
          <p:cNvSpPr/>
          <p:nvPr/>
        </p:nvSpPr>
        <p:spPr>
          <a:xfrm>
            <a:off x="0" y="0"/>
            <a:ext cx="36576000" cy="3417693"/>
          </a:xfrm>
          <a:prstGeom prst="rect">
            <a:avLst/>
          </a:prstGeom>
          <a:blipFill>
            <a:blip r:embed="rId2"/>
            <a:tile tx="0" ty="0" sx="100000" sy="100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373184EC-AD97-264E-9E07-FF83FA7DBAE9}"/>
              </a:ext>
            </a:extLst>
          </p:cNvPr>
          <p:cNvSpPr/>
          <p:nvPr/>
        </p:nvSpPr>
        <p:spPr>
          <a:xfrm>
            <a:off x="0" y="3360324"/>
            <a:ext cx="36576000" cy="1053014"/>
          </a:xfrm>
          <a:prstGeom prst="rect">
            <a:avLst/>
          </a:prstGeom>
          <a:solidFill>
            <a:srgbClr val="5350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AC2F7408-705D-B542-9174-DBDA47C541D2}"/>
              </a:ext>
            </a:extLst>
          </p:cNvPr>
          <p:cNvSpPr/>
          <p:nvPr/>
        </p:nvSpPr>
        <p:spPr>
          <a:xfrm>
            <a:off x="23805397" y="18261511"/>
            <a:ext cx="11709716" cy="1117778"/>
          </a:xfrm>
          <a:prstGeom prst="rect">
            <a:avLst/>
          </a:prstGeom>
          <a:solidFill>
            <a:srgbClr val="10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4E2545E7-B47F-4846-9A4F-A8BE073FC91E}"/>
              </a:ext>
            </a:extLst>
          </p:cNvPr>
          <p:cNvSpPr/>
          <p:nvPr/>
        </p:nvSpPr>
        <p:spPr>
          <a:xfrm>
            <a:off x="23759582" y="13680564"/>
            <a:ext cx="11709716" cy="1117778"/>
          </a:xfrm>
          <a:prstGeom prst="rect">
            <a:avLst/>
          </a:prstGeom>
          <a:solidFill>
            <a:srgbClr val="10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E328836A-711D-4E45-B9ED-E9B73A30233C}"/>
              </a:ext>
            </a:extLst>
          </p:cNvPr>
          <p:cNvSpPr/>
          <p:nvPr/>
        </p:nvSpPr>
        <p:spPr>
          <a:xfrm>
            <a:off x="10634638" y="4829595"/>
            <a:ext cx="24898697" cy="1117778"/>
          </a:xfrm>
          <a:prstGeom prst="rect">
            <a:avLst/>
          </a:prstGeom>
          <a:solidFill>
            <a:srgbClr val="10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D6735218-3290-3745-8845-A7DB1B76591C}"/>
              </a:ext>
            </a:extLst>
          </p:cNvPr>
          <p:cNvSpPr/>
          <p:nvPr/>
        </p:nvSpPr>
        <p:spPr>
          <a:xfrm>
            <a:off x="905751" y="10127228"/>
            <a:ext cx="9549295" cy="1117778"/>
          </a:xfrm>
          <a:prstGeom prst="rect">
            <a:avLst/>
          </a:prstGeom>
          <a:solidFill>
            <a:srgbClr val="10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a:extLst>
              <a:ext uri="{FF2B5EF4-FFF2-40B4-BE49-F238E27FC236}">
                <a16:creationId xmlns:a16="http://schemas.microsoft.com/office/drawing/2014/main" id="{F989DF45-5432-BE4C-BDE0-655F11885339}"/>
              </a:ext>
            </a:extLst>
          </p:cNvPr>
          <p:cNvSpPr/>
          <p:nvPr/>
        </p:nvSpPr>
        <p:spPr>
          <a:xfrm>
            <a:off x="956795" y="13256324"/>
            <a:ext cx="9555094" cy="1117778"/>
          </a:xfrm>
          <a:prstGeom prst="rect">
            <a:avLst/>
          </a:prstGeom>
          <a:solidFill>
            <a:srgbClr val="10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FCD08EC3-58AB-6347-8078-C4DF7AC88C5A}"/>
              </a:ext>
            </a:extLst>
          </p:cNvPr>
          <p:cNvSpPr/>
          <p:nvPr/>
        </p:nvSpPr>
        <p:spPr>
          <a:xfrm>
            <a:off x="899952" y="4822692"/>
            <a:ext cx="9583082" cy="1129307"/>
          </a:xfrm>
          <a:prstGeom prst="rect">
            <a:avLst/>
          </a:prstGeom>
          <a:solidFill>
            <a:srgbClr val="104D3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C00865CD-CFF6-204C-ACD7-FAF608CE5791}"/>
              </a:ext>
            </a:extLst>
          </p:cNvPr>
          <p:cNvSpPr txBox="1"/>
          <p:nvPr/>
        </p:nvSpPr>
        <p:spPr>
          <a:xfrm>
            <a:off x="1051556" y="5027146"/>
            <a:ext cx="8040065" cy="707886"/>
          </a:xfrm>
          <a:prstGeom prst="rect">
            <a:avLst/>
          </a:prstGeom>
          <a:noFill/>
        </p:spPr>
        <p:txBody>
          <a:bodyPr wrap="square" rtlCol="0">
            <a:spAutoFit/>
          </a:bodyPr>
          <a:lstStyle/>
          <a:p>
            <a:pPr algn="l"/>
            <a:r>
              <a:rPr lang="en-US" sz="4000" b="1" dirty="0">
                <a:solidFill>
                  <a:schemeClr val="bg1"/>
                </a:solidFill>
                <a:latin typeface="Arial" panose="020B0604020202020204" pitchFamily="34" charset="0"/>
                <a:cs typeface="Arial" panose="020B0604020202020204" pitchFamily="34" charset="0"/>
              </a:rPr>
              <a:t>INTRODUCTION</a:t>
            </a:r>
          </a:p>
        </p:txBody>
      </p:sp>
      <p:sp>
        <p:nvSpPr>
          <p:cNvPr id="10" name="TextBox 9">
            <a:extLst>
              <a:ext uri="{FF2B5EF4-FFF2-40B4-BE49-F238E27FC236}">
                <a16:creationId xmlns:a16="http://schemas.microsoft.com/office/drawing/2014/main" id="{C38D8F55-8F22-844C-A28B-82227C149B79}"/>
              </a:ext>
            </a:extLst>
          </p:cNvPr>
          <p:cNvSpPr txBox="1"/>
          <p:nvPr/>
        </p:nvSpPr>
        <p:spPr>
          <a:xfrm>
            <a:off x="1239223" y="13441151"/>
            <a:ext cx="8040065" cy="707886"/>
          </a:xfrm>
          <a:prstGeom prst="rect">
            <a:avLst/>
          </a:prstGeom>
          <a:noFill/>
        </p:spPr>
        <p:txBody>
          <a:bodyPr wrap="square" rtlCol="0">
            <a:spAutoFit/>
          </a:bodyPr>
          <a:lstStyle/>
          <a:p>
            <a:pPr algn="l"/>
            <a:r>
              <a:rPr lang="en-US" sz="4000" b="1" dirty="0">
                <a:solidFill>
                  <a:schemeClr val="bg1"/>
                </a:solidFill>
                <a:latin typeface="Arial" panose="020B0604020202020204" pitchFamily="34" charset="0"/>
                <a:cs typeface="Arial" panose="020B0604020202020204" pitchFamily="34" charset="0"/>
              </a:rPr>
              <a:t>METHODS</a:t>
            </a:r>
          </a:p>
        </p:txBody>
      </p:sp>
      <p:sp>
        <p:nvSpPr>
          <p:cNvPr id="13" name="TextBox 12">
            <a:extLst>
              <a:ext uri="{FF2B5EF4-FFF2-40B4-BE49-F238E27FC236}">
                <a16:creationId xmlns:a16="http://schemas.microsoft.com/office/drawing/2014/main" id="{A2F745A5-1CED-E94A-AFCB-47FBA2E915E4}"/>
              </a:ext>
            </a:extLst>
          </p:cNvPr>
          <p:cNvSpPr txBox="1"/>
          <p:nvPr/>
        </p:nvSpPr>
        <p:spPr>
          <a:xfrm>
            <a:off x="1091200" y="10322957"/>
            <a:ext cx="8040065" cy="707886"/>
          </a:xfrm>
          <a:prstGeom prst="rect">
            <a:avLst/>
          </a:prstGeom>
          <a:noFill/>
        </p:spPr>
        <p:txBody>
          <a:bodyPr wrap="square" rtlCol="0">
            <a:spAutoFit/>
          </a:bodyPr>
          <a:lstStyle/>
          <a:p>
            <a:pPr algn="l"/>
            <a:r>
              <a:rPr lang="en-US" sz="4000" b="1" dirty="0">
                <a:solidFill>
                  <a:schemeClr val="bg1"/>
                </a:solidFill>
                <a:latin typeface="Arial" panose="020B0604020202020204" pitchFamily="34" charset="0"/>
                <a:cs typeface="Arial" panose="020B0604020202020204" pitchFamily="34" charset="0"/>
              </a:rPr>
              <a:t>DATASETS</a:t>
            </a:r>
          </a:p>
        </p:txBody>
      </p:sp>
      <p:sp>
        <p:nvSpPr>
          <p:cNvPr id="14" name="TextBox 13">
            <a:extLst>
              <a:ext uri="{FF2B5EF4-FFF2-40B4-BE49-F238E27FC236}">
                <a16:creationId xmlns:a16="http://schemas.microsoft.com/office/drawing/2014/main" id="{8C41CAB3-07DB-F642-BB9E-DBB517021D3C}"/>
              </a:ext>
            </a:extLst>
          </p:cNvPr>
          <p:cNvSpPr txBox="1"/>
          <p:nvPr/>
        </p:nvSpPr>
        <p:spPr>
          <a:xfrm>
            <a:off x="895462" y="5889596"/>
            <a:ext cx="9650674" cy="4323748"/>
          </a:xfrm>
          <a:prstGeom prst="rect">
            <a:avLst/>
          </a:prstGeom>
          <a:noFill/>
        </p:spPr>
        <p:txBody>
          <a:bodyPr wrap="square" rtlCol="0">
            <a:spAutoFit/>
          </a:bodyPr>
          <a:lstStyle/>
          <a:p>
            <a:pPr marL="0" lvl="0" indent="0" algn="just" rtl="0">
              <a:lnSpc>
                <a:spcPct val="110000"/>
              </a:lnSpc>
              <a:spcBef>
                <a:spcPts val="0"/>
              </a:spcBef>
              <a:spcAft>
                <a:spcPts val="0"/>
              </a:spcAft>
              <a:buSzPts val="1800"/>
              <a:buNone/>
            </a:pPr>
            <a:r>
              <a:rPr lang="en-IN" sz="2800" dirty="0">
                <a:solidFill>
                  <a:schemeClr val="dk1"/>
                </a:solidFill>
                <a:latin typeface="Times New Roman" panose="02020603050405020304" pitchFamily="18" charset="0"/>
                <a:ea typeface="Times New Roman"/>
                <a:cs typeface="Times New Roman" panose="02020603050405020304" pitchFamily="18" charset="0"/>
                <a:sym typeface="Times New Roman"/>
              </a:rPr>
              <a:t>A deep understanding of lane boundary position is vital for vehicle safety, which is needed to avoid collisions and localize vehicle. Lanes boundaries detection accuracy has increased significantly since introduction of deep learning, with majority of recent systems using convolutional neural networks to process sensorial data and infer high-level information.</a:t>
            </a:r>
            <a:r>
              <a:rPr lang="en-IN" sz="2800" dirty="0">
                <a:latin typeface="Times New Roman" panose="02020603050405020304" pitchFamily="18" charset="0"/>
                <a:cs typeface="Times New Roman" panose="02020603050405020304" pitchFamily="18" charset="0"/>
                <a:sym typeface="Times New Roman"/>
              </a:rPr>
              <a:t>  </a:t>
            </a:r>
            <a:r>
              <a:rPr lang="en-IN" sz="2800" dirty="0">
                <a:solidFill>
                  <a:schemeClr val="dk1"/>
                </a:solidFill>
                <a:latin typeface="Times New Roman" panose="02020603050405020304" pitchFamily="18" charset="0"/>
                <a:ea typeface="Times New Roman"/>
                <a:cs typeface="Times New Roman" panose="02020603050405020304" pitchFamily="18" charset="0"/>
                <a:sym typeface="Times New Roman"/>
              </a:rPr>
              <a:t>The use of LiDAR is extremely expensive therefore as an alternative, comparatively cheaper cameras are used which can utilize chromatic differences on the road.</a:t>
            </a:r>
          </a:p>
        </p:txBody>
      </p:sp>
      <p:sp>
        <p:nvSpPr>
          <p:cNvPr id="15" name="TextBox 14">
            <a:extLst>
              <a:ext uri="{FF2B5EF4-FFF2-40B4-BE49-F238E27FC236}">
                <a16:creationId xmlns:a16="http://schemas.microsoft.com/office/drawing/2014/main" id="{9F78AE18-3AEF-1F42-A1DE-2CFDED284E19}"/>
              </a:ext>
            </a:extLst>
          </p:cNvPr>
          <p:cNvSpPr txBox="1"/>
          <p:nvPr/>
        </p:nvSpPr>
        <p:spPr>
          <a:xfrm>
            <a:off x="837191" y="14415824"/>
            <a:ext cx="9645843" cy="5455532"/>
          </a:xfrm>
          <a:prstGeom prst="rect">
            <a:avLst/>
          </a:prstGeom>
          <a:noFill/>
        </p:spPr>
        <p:txBody>
          <a:bodyPr wrap="square" rtlCol="0">
            <a:spAutoFit/>
          </a:bodyPr>
          <a:lstStyle/>
          <a:p>
            <a:pPr marL="0" lvl="0" indent="0" algn="just" rtl="0">
              <a:lnSpc>
                <a:spcPct val="107000"/>
              </a:lnSpc>
              <a:spcBef>
                <a:spcPts val="1200"/>
              </a:spcBef>
              <a:spcAft>
                <a:spcPts val="0"/>
              </a:spcAft>
              <a:buNone/>
            </a:pPr>
            <a:r>
              <a:rPr lang="en-IN" sz="3200" dirty="0">
                <a:solidFill>
                  <a:schemeClr val="dk1"/>
                </a:solidFill>
                <a:latin typeface="Times New Roman"/>
                <a:ea typeface="Times New Roman"/>
                <a:cs typeface="Times New Roman"/>
                <a:sym typeface="Times New Roman"/>
              </a:rPr>
              <a:t>Lane Detection:</a:t>
            </a:r>
          </a:p>
          <a:p>
            <a:pPr marL="0" lvl="0" indent="0" algn="just" rtl="0">
              <a:lnSpc>
                <a:spcPct val="107000"/>
              </a:lnSpc>
              <a:spcBef>
                <a:spcPts val="1200"/>
              </a:spcBef>
              <a:spcAft>
                <a:spcPts val="0"/>
              </a:spcAft>
              <a:buNone/>
            </a:pPr>
            <a:r>
              <a:rPr lang="en-IN" sz="2800" dirty="0">
                <a:solidFill>
                  <a:schemeClr val="dk1"/>
                </a:solidFill>
                <a:latin typeface="Times New Roman"/>
                <a:ea typeface="Times New Roman"/>
                <a:cs typeface="Times New Roman"/>
                <a:sym typeface="Times New Roman"/>
              </a:rPr>
              <a:t>We trained the CNN to recognize lane boundaries, rather than lane markings to avoid grouping different lane markings in a lane boundary to save processing time. </a:t>
            </a:r>
          </a:p>
          <a:p>
            <a:pPr marL="0" lvl="0" indent="0" algn="just" rtl="0">
              <a:lnSpc>
                <a:spcPct val="107000"/>
              </a:lnSpc>
              <a:spcBef>
                <a:spcPts val="1200"/>
              </a:spcBef>
              <a:spcAft>
                <a:spcPts val="0"/>
              </a:spcAft>
              <a:buNone/>
            </a:pPr>
            <a:r>
              <a:rPr lang="en-IN" sz="2800" dirty="0">
                <a:solidFill>
                  <a:schemeClr val="dk1"/>
                </a:solidFill>
                <a:latin typeface="Times New Roman"/>
                <a:ea typeface="Times New Roman"/>
                <a:cs typeface="Times New Roman"/>
                <a:sym typeface="Times New Roman"/>
              </a:rPr>
              <a:t>Instead of semantic segmentation, we performed instance segmentation on lane boundaries, to distinguish different lane boundaries without relying on clustering algorithms.</a:t>
            </a:r>
          </a:p>
          <a:p>
            <a:pPr marL="0" lvl="0" indent="0" algn="just" rtl="0">
              <a:lnSpc>
                <a:spcPct val="107000"/>
              </a:lnSpc>
              <a:spcBef>
                <a:spcPts val="1200"/>
              </a:spcBef>
              <a:spcAft>
                <a:spcPts val="800"/>
              </a:spcAft>
              <a:buNone/>
            </a:pPr>
            <a:r>
              <a:rPr lang="en-IN" sz="2800" dirty="0">
                <a:solidFill>
                  <a:schemeClr val="dk1"/>
                </a:solidFill>
                <a:latin typeface="Times New Roman"/>
                <a:ea typeface="Times New Roman"/>
                <a:cs typeface="Times New Roman"/>
                <a:sym typeface="Times New Roman"/>
              </a:rPr>
              <a:t>We used  </a:t>
            </a:r>
            <a:r>
              <a:rPr lang="en-IN" sz="2800" dirty="0" err="1">
                <a:solidFill>
                  <a:schemeClr val="dk1"/>
                </a:solidFill>
                <a:latin typeface="Times New Roman"/>
                <a:ea typeface="Times New Roman"/>
                <a:cs typeface="Times New Roman"/>
                <a:sym typeface="Times New Roman"/>
              </a:rPr>
              <a:t>ERFNet</a:t>
            </a:r>
            <a:r>
              <a:rPr lang="en-IN" sz="2800" dirty="0">
                <a:solidFill>
                  <a:schemeClr val="dk1"/>
                </a:solidFill>
                <a:latin typeface="Times New Roman"/>
                <a:ea typeface="Times New Roman"/>
                <a:cs typeface="Times New Roman"/>
                <a:sym typeface="Times New Roman"/>
              </a:rPr>
              <a:t> architecture as baseline model since Mask R-CNN is not suggested for use in real-time application</a:t>
            </a:r>
          </a:p>
          <a:p>
            <a:pPr marL="0" lvl="0" indent="0" algn="just" rtl="0">
              <a:lnSpc>
                <a:spcPct val="107000"/>
              </a:lnSpc>
              <a:spcBef>
                <a:spcPts val="1200"/>
              </a:spcBef>
              <a:spcAft>
                <a:spcPts val="800"/>
              </a:spcAft>
              <a:buNone/>
            </a:pPr>
            <a:endParaRPr lang="en-IN" sz="2800" dirty="0">
              <a:solidFill>
                <a:schemeClr val="dk1"/>
              </a:solidFill>
              <a:latin typeface="Times New Roman"/>
              <a:ea typeface="Times New Roman"/>
              <a:cs typeface="Times New Roman"/>
              <a:sym typeface="Times New Roman"/>
            </a:endParaRPr>
          </a:p>
        </p:txBody>
      </p:sp>
      <p:sp>
        <p:nvSpPr>
          <p:cNvPr id="19" name="TextBox 18">
            <a:extLst>
              <a:ext uri="{FF2B5EF4-FFF2-40B4-BE49-F238E27FC236}">
                <a16:creationId xmlns:a16="http://schemas.microsoft.com/office/drawing/2014/main" id="{F3292890-AADB-E744-A98C-E2D6E66C624A}"/>
              </a:ext>
            </a:extLst>
          </p:cNvPr>
          <p:cNvSpPr txBox="1"/>
          <p:nvPr/>
        </p:nvSpPr>
        <p:spPr>
          <a:xfrm>
            <a:off x="13288341" y="5044486"/>
            <a:ext cx="8040065" cy="707886"/>
          </a:xfrm>
          <a:prstGeom prst="rect">
            <a:avLst/>
          </a:prstGeom>
          <a:noFill/>
        </p:spPr>
        <p:txBody>
          <a:bodyPr wrap="square" rtlCol="0">
            <a:spAutoFit/>
          </a:bodyPr>
          <a:lstStyle/>
          <a:p>
            <a:pPr algn="l"/>
            <a:r>
              <a:rPr lang="en-US" sz="4000" b="1" dirty="0">
                <a:solidFill>
                  <a:schemeClr val="bg1"/>
                </a:solidFill>
                <a:latin typeface="Arial" panose="020B0604020202020204" pitchFamily="34" charset="0"/>
                <a:cs typeface="Arial" panose="020B0604020202020204" pitchFamily="34" charset="0"/>
              </a:rPr>
              <a:t>RESULTS AND DISCUSSION</a:t>
            </a:r>
          </a:p>
        </p:txBody>
      </p:sp>
      <p:sp>
        <p:nvSpPr>
          <p:cNvPr id="22" name="TextBox 21">
            <a:extLst>
              <a:ext uri="{FF2B5EF4-FFF2-40B4-BE49-F238E27FC236}">
                <a16:creationId xmlns:a16="http://schemas.microsoft.com/office/drawing/2014/main" id="{73B43BA0-8DFE-D940-AA03-6D7E0E289220}"/>
              </a:ext>
            </a:extLst>
          </p:cNvPr>
          <p:cNvSpPr txBox="1"/>
          <p:nvPr/>
        </p:nvSpPr>
        <p:spPr>
          <a:xfrm>
            <a:off x="23967992" y="13902554"/>
            <a:ext cx="8040065" cy="707886"/>
          </a:xfrm>
          <a:prstGeom prst="rect">
            <a:avLst/>
          </a:prstGeom>
          <a:noFill/>
        </p:spPr>
        <p:txBody>
          <a:bodyPr wrap="square" rtlCol="0">
            <a:spAutoFit/>
          </a:bodyPr>
          <a:lstStyle/>
          <a:p>
            <a:pPr algn="l"/>
            <a:r>
              <a:rPr lang="en-US" sz="4000" b="1" dirty="0">
                <a:solidFill>
                  <a:schemeClr val="bg1"/>
                </a:solidFill>
                <a:latin typeface="Arial" panose="020B0604020202020204" pitchFamily="34" charset="0"/>
                <a:cs typeface="Arial" panose="020B0604020202020204" pitchFamily="34" charset="0"/>
              </a:rPr>
              <a:t>CONCLUSIONS</a:t>
            </a:r>
          </a:p>
        </p:txBody>
      </p:sp>
      <p:sp>
        <p:nvSpPr>
          <p:cNvPr id="25" name="TextBox 24">
            <a:extLst>
              <a:ext uri="{FF2B5EF4-FFF2-40B4-BE49-F238E27FC236}">
                <a16:creationId xmlns:a16="http://schemas.microsoft.com/office/drawing/2014/main" id="{D711E5E3-1159-BA4E-921C-02537108D276}"/>
              </a:ext>
            </a:extLst>
          </p:cNvPr>
          <p:cNvSpPr txBox="1"/>
          <p:nvPr/>
        </p:nvSpPr>
        <p:spPr>
          <a:xfrm>
            <a:off x="24168949" y="18466457"/>
            <a:ext cx="8040065" cy="707886"/>
          </a:xfrm>
          <a:prstGeom prst="rect">
            <a:avLst/>
          </a:prstGeom>
          <a:noFill/>
        </p:spPr>
        <p:txBody>
          <a:bodyPr wrap="square" rtlCol="0">
            <a:spAutoFit/>
          </a:bodyPr>
          <a:lstStyle/>
          <a:p>
            <a:pPr algn="l"/>
            <a:r>
              <a:rPr lang="en-US" sz="4000" b="1" dirty="0">
                <a:solidFill>
                  <a:schemeClr val="bg1"/>
                </a:solidFill>
                <a:latin typeface="Arial" panose="020B0604020202020204" pitchFamily="34" charset="0"/>
                <a:cs typeface="Arial" panose="020B0604020202020204" pitchFamily="34" charset="0"/>
              </a:rPr>
              <a:t>REFERENCES</a:t>
            </a:r>
          </a:p>
        </p:txBody>
      </p:sp>
      <p:sp>
        <p:nvSpPr>
          <p:cNvPr id="28" name="TextBox 27">
            <a:extLst>
              <a:ext uri="{FF2B5EF4-FFF2-40B4-BE49-F238E27FC236}">
                <a16:creationId xmlns:a16="http://schemas.microsoft.com/office/drawing/2014/main" id="{2A8F8D1B-3F0B-6F4D-B6CE-24663C31C7DD}"/>
              </a:ext>
            </a:extLst>
          </p:cNvPr>
          <p:cNvSpPr txBox="1"/>
          <p:nvPr/>
        </p:nvSpPr>
        <p:spPr>
          <a:xfrm>
            <a:off x="23816487" y="19584235"/>
            <a:ext cx="11698626" cy="9253815"/>
          </a:xfrm>
          <a:prstGeom prst="rect">
            <a:avLst/>
          </a:prstGeom>
          <a:noFill/>
        </p:spPr>
        <p:txBody>
          <a:bodyPr wrap="square" rtlCol="0">
            <a:spAutoFit/>
          </a:bodyPr>
          <a:lstStyle/>
          <a:p>
            <a:pPr marL="0" lvl="0" indent="0" rtl="0">
              <a:spcBef>
                <a:spcPts val="1200"/>
              </a:spcBef>
              <a:spcAft>
                <a:spcPts val="0"/>
              </a:spcAft>
              <a:buNone/>
            </a:pPr>
            <a:r>
              <a:rPr lang="en-IN" sz="2800" dirty="0">
                <a:solidFill>
                  <a:schemeClr val="dk1"/>
                </a:solidFill>
                <a:latin typeface="Times New Roman"/>
                <a:ea typeface="Times New Roman"/>
                <a:cs typeface="Times New Roman"/>
                <a:sym typeface="Times New Roman"/>
              </a:rPr>
              <a:t>[1] Tian, Y., Gelernter, J., Wang, X., Chen, W., Gao, J., Zhang, Y., Li, X.: Lane marking detection via deep convolutional neural network. Neurocomputing (2018) </a:t>
            </a:r>
          </a:p>
          <a:p>
            <a:pPr marL="0" lvl="0" indent="0" rtl="0">
              <a:spcBef>
                <a:spcPts val="1200"/>
              </a:spcBef>
              <a:spcAft>
                <a:spcPts val="0"/>
              </a:spcAft>
              <a:buNone/>
            </a:pPr>
            <a:r>
              <a:rPr lang="en-IN" sz="2800" dirty="0">
                <a:solidFill>
                  <a:schemeClr val="dk1"/>
                </a:solidFill>
                <a:latin typeface="Times New Roman"/>
                <a:ea typeface="Times New Roman"/>
                <a:cs typeface="Times New Roman"/>
                <a:sym typeface="Times New Roman"/>
              </a:rPr>
              <a:t>[2] Bai, M., </a:t>
            </a:r>
            <a:r>
              <a:rPr lang="en-IN" sz="2800" dirty="0" err="1">
                <a:solidFill>
                  <a:schemeClr val="dk1"/>
                </a:solidFill>
                <a:latin typeface="Times New Roman"/>
                <a:ea typeface="Times New Roman"/>
                <a:cs typeface="Times New Roman"/>
                <a:sym typeface="Times New Roman"/>
              </a:rPr>
              <a:t>Mattyus</a:t>
            </a:r>
            <a:r>
              <a:rPr lang="en-IN" sz="2800" dirty="0">
                <a:solidFill>
                  <a:schemeClr val="dk1"/>
                </a:solidFill>
                <a:latin typeface="Times New Roman"/>
                <a:ea typeface="Times New Roman"/>
                <a:cs typeface="Times New Roman"/>
                <a:sym typeface="Times New Roman"/>
              </a:rPr>
              <a:t>, G., </a:t>
            </a:r>
            <a:r>
              <a:rPr lang="en-IN" sz="2800" dirty="0" err="1">
                <a:solidFill>
                  <a:schemeClr val="dk1"/>
                </a:solidFill>
                <a:latin typeface="Times New Roman"/>
                <a:ea typeface="Times New Roman"/>
                <a:cs typeface="Times New Roman"/>
                <a:sym typeface="Times New Roman"/>
              </a:rPr>
              <a:t>Homayounfar</a:t>
            </a:r>
            <a:r>
              <a:rPr lang="en-IN" sz="2800" dirty="0">
                <a:solidFill>
                  <a:schemeClr val="dk1"/>
                </a:solidFill>
                <a:latin typeface="Times New Roman"/>
                <a:ea typeface="Times New Roman"/>
                <a:cs typeface="Times New Roman"/>
                <a:sym typeface="Times New Roman"/>
              </a:rPr>
              <a:t>, N., Wang, S., </a:t>
            </a:r>
            <a:r>
              <a:rPr lang="en-IN" sz="2800" dirty="0" err="1">
                <a:solidFill>
                  <a:schemeClr val="dk1"/>
                </a:solidFill>
                <a:latin typeface="Times New Roman"/>
                <a:ea typeface="Times New Roman"/>
                <a:cs typeface="Times New Roman"/>
                <a:sym typeface="Times New Roman"/>
              </a:rPr>
              <a:t>Lakshmikanth</a:t>
            </a:r>
            <a:r>
              <a:rPr lang="en-IN" sz="2800" dirty="0">
                <a:solidFill>
                  <a:schemeClr val="dk1"/>
                </a:solidFill>
                <a:latin typeface="Times New Roman"/>
                <a:ea typeface="Times New Roman"/>
                <a:cs typeface="Times New Roman"/>
                <a:sym typeface="Times New Roman"/>
              </a:rPr>
              <a:t>, S.K., Urtasun, R.: Deep multi-sensor lane detection. In: 2018 IEEE/RSJ International Conference on Intelligent Robots and Systems (IROS). (2018) </a:t>
            </a:r>
          </a:p>
          <a:p>
            <a:pPr marL="0" lvl="0" indent="0" rtl="0">
              <a:spcBef>
                <a:spcPts val="1200"/>
              </a:spcBef>
              <a:spcAft>
                <a:spcPts val="0"/>
              </a:spcAft>
              <a:buNone/>
            </a:pPr>
            <a:r>
              <a:rPr lang="en-IN" sz="2800" dirty="0">
                <a:solidFill>
                  <a:schemeClr val="dk1"/>
                </a:solidFill>
                <a:latin typeface="Times New Roman"/>
                <a:ea typeface="Times New Roman"/>
                <a:cs typeface="Times New Roman"/>
                <a:sym typeface="Times New Roman"/>
              </a:rPr>
              <a:t>[3] Chen, P., Lo, S., Hang, H., Chan, S., Lin, J.: Efficient road lane marking detection with deep learning. </a:t>
            </a:r>
            <a:r>
              <a:rPr lang="en-IN" sz="2800" dirty="0" err="1">
                <a:solidFill>
                  <a:schemeClr val="dk1"/>
                </a:solidFill>
                <a:latin typeface="Times New Roman"/>
                <a:ea typeface="Times New Roman"/>
                <a:cs typeface="Times New Roman"/>
                <a:sym typeface="Times New Roman"/>
              </a:rPr>
              <a:t>CoRR</a:t>
            </a:r>
            <a:r>
              <a:rPr lang="en-IN" sz="2800" dirty="0">
                <a:solidFill>
                  <a:schemeClr val="dk1"/>
                </a:solidFill>
                <a:latin typeface="Times New Roman"/>
                <a:ea typeface="Times New Roman"/>
                <a:cs typeface="Times New Roman"/>
                <a:sym typeface="Times New Roman"/>
              </a:rPr>
              <a:t> abs/1809.03994 (2018) </a:t>
            </a:r>
          </a:p>
          <a:p>
            <a:pPr marL="0" lvl="0" indent="0" rtl="0">
              <a:spcBef>
                <a:spcPts val="1200"/>
              </a:spcBef>
              <a:spcAft>
                <a:spcPts val="0"/>
              </a:spcAft>
              <a:buNone/>
            </a:pPr>
            <a:r>
              <a:rPr lang="en-IN" sz="2800" dirty="0">
                <a:solidFill>
                  <a:schemeClr val="dk1"/>
                </a:solidFill>
                <a:latin typeface="Times New Roman"/>
                <a:ea typeface="Times New Roman"/>
                <a:cs typeface="Times New Roman"/>
                <a:sym typeface="Times New Roman"/>
              </a:rPr>
              <a:t>[4] Tian, Y., Gelernter, J., Wang, X., Chen, W., Gao, J., Zhang, Y., Li, X.: Lane marking detection via deep convolutional neural network. Neurocomputing (2018) </a:t>
            </a:r>
          </a:p>
          <a:p>
            <a:pPr marL="0" lvl="0" indent="0" rtl="0">
              <a:spcBef>
                <a:spcPts val="1200"/>
              </a:spcBef>
              <a:spcAft>
                <a:spcPts val="200"/>
              </a:spcAft>
              <a:buNone/>
            </a:pPr>
            <a:r>
              <a:rPr lang="en-IN" sz="2800" dirty="0">
                <a:solidFill>
                  <a:schemeClr val="dk1"/>
                </a:solidFill>
                <a:latin typeface="Times New Roman"/>
                <a:ea typeface="Times New Roman"/>
                <a:cs typeface="Times New Roman"/>
                <a:sym typeface="Times New Roman"/>
              </a:rPr>
              <a:t>[5] Ren, S., He, K., </a:t>
            </a:r>
            <a:r>
              <a:rPr lang="en-IN" sz="2800" dirty="0" err="1">
                <a:solidFill>
                  <a:schemeClr val="dk1"/>
                </a:solidFill>
                <a:latin typeface="Times New Roman"/>
                <a:ea typeface="Times New Roman"/>
                <a:cs typeface="Times New Roman"/>
                <a:sym typeface="Times New Roman"/>
              </a:rPr>
              <a:t>Girshick</a:t>
            </a:r>
            <a:r>
              <a:rPr lang="en-IN" sz="2800" dirty="0">
                <a:solidFill>
                  <a:schemeClr val="dk1"/>
                </a:solidFill>
                <a:latin typeface="Times New Roman"/>
                <a:ea typeface="Times New Roman"/>
                <a:cs typeface="Times New Roman"/>
                <a:sym typeface="Times New Roman"/>
              </a:rPr>
              <a:t>, R., Sun, J.: Faster r-</a:t>
            </a:r>
            <a:r>
              <a:rPr lang="en-IN" sz="2800" dirty="0" err="1">
                <a:solidFill>
                  <a:schemeClr val="dk1"/>
                </a:solidFill>
                <a:latin typeface="Times New Roman"/>
                <a:ea typeface="Times New Roman"/>
                <a:cs typeface="Times New Roman"/>
                <a:sym typeface="Times New Roman"/>
              </a:rPr>
              <a:t>cnn</a:t>
            </a:r>
            <a:r>
              <a:rPr lang="en-IN" sz="2800" dirty="0">
                <a:solidFill>
                  <a:schemeClr val="dk1"/>
                </a:solidFill>
                <a:latin typeface="Times New Roman"/>
                <a:ea typeface="Times New Roman"/>
                <a:cs typeface="Times New Roman"/>
                <a:sym typeface="Times New Roman"/>
              </a:rPr>
              <a:t>: Towards real-time object detection with region proposal networks. In: Advances in NIPS. (2015) </a:t>
            </a:r>
          </a:p>
          <a:p>
            <a:pPr marL="0" lvl="0" indent="0" rtl="0">
              <a:spcBef>
                <a:spcPts val="1200"/>
              </a:spcBef>
              <a:spcAft>
                <a:spcPts val="200"/>
              </a:spcAft>
              <a:buNone/>
            </a:pPr>
            <a:r>
              <a:rPr lang="en-IN" sz="2800" dirty="0">
                <a:solidFill>
                  <a:schemeClr val="dk1"/>
                </a:solidFill>
                <a:latin typeface="Times New Roman"/>
                <a:ea typeface="Times New Roman"/>
                <a:cs typeface="Times New Roman"/>
                <a:sym typeface="Times New Roman"/>
              </a:rPr>
              <a:t>[6] Neven, D., De </a:t>
            </a:r>
            <a:r>
              <a:rPr lang="en-IN" sz="2800" dirty="0" err="1">
                <a:solidFill>
                  <a:schemeClr val="dk1"/>
                </a:solidFill>
                <a:latin typeface="Times New Roman"/>
                <a:ea typeface="Times New Roman"/>
                <a:cs typeface="Times New Roman"/>
                <a:sym typeface="Times New Roman"/>
              </a:rPr>
              <a:t>Brabandere</a:t>
            </a:r>
            <a:r>
              <a:rPr lang="en-IN" sz="2800" dirty="0">
                <a:solidFill>
                  <a:schemeClr val="dk1"/>
                </a:solidFill>
                <a:latin typeface="Times New Roman"/>
                <a:ea typeface="Times New Roman"/>
                <a:cs typeface="Times New Roman"/>
                <a:sym typeface="Times New Roman"/>
              </a:rPr>
              <a:t>, B., </a:t>
            </a:r>
            <a:r>
              <a:rPr lang="en-IN" sz="2800" dirty="0" err="1">
                <a:solidFill>
                  <a:schemeClr val="dk1"/>
                </a:solidFill>
                <a:latin typeface="Times New Roman"/>
                <a:ea typeface="Times New Roman"/>
                <a:cs typeface="Times New Roman"/>
                <a:sym typeface="Times New Roman"/>
              </a:rPr>
              <a:t>Georgoulis</a:t>
            </a:r>
            <a:r>
              <a:rPr lang="en-IN" sz="2800" dirty="0">
                <a:solidFill>
                  <a:schemeClr val="dk1"/>
                </a:solidFill>
                <a:latin typeface="Times New Roman"/>
                <a:ea typeface="Times New Roman"/>
                <a:cs typeface="Times New Roman"/>
                <a:sym typeface="Times New Roman"/>
              </a:rPr>
              <a:t>, S., </a:t>
            </a:r>
            <a:r>
              <a:rPr lang="en-IN" sz="2800" dirty="0" err="1">
                <a:solidFill>
                  <a:schemeClr val="dk1"/>
                </a:solidFill>
                <a:latin typeface="Times New Roman"/>
                <a:ea typeface="Times New Roman"/>
                <a:cs typeface="Times New Roman"/>
                <a:sym typeface="Times New Roman"/>
              </a:rPr>
              <a:t>Proesmans</a:t>
            </a:r>
            <a:r>
              <a:rPr lang="en-IN" sz="2800" dirty="0">
                <a:solidFill>
                  <a:schemeClr val="dk1"/>
                </a:solidFill>
                <a:latin typeface="Times New Roman"/>
                <a:ea typeface="Times New Roman"/>
                <a:cs typeface="Times New Roman"/>
                <a:sym typeface="Times New Roman"/>
              </a:rPr>
              <a:t>, M., Van Gool, L.: Towards end-to-end lane detection: an instance segmentation approach. In: 2018 IEEE Intelligent Vehicles Symposium (IV), IEEE (2018) 286–291 </a:t>
            </a:r>
          </a:p>
          <a:p>
            <a:pPr marL="0" lvl="0" indent="0" rtl="0">
              <a:spcBef>
                <a:spcPts val="1200"/>
              </a:spcBef>
              <a:spcAft>
                <a:spcPts val="200"/>
              </a:spcAft>
              <a:buNone/>
            </a:pPr>
            <a:r>
              <a:rPr lang="en-IN" sz="2800" dirty="0">
                <a:solidFill>
                  <a:schemeClr val="dk1"/>
                </a:solidFill>
                <a:latin typeface="Times New Roman"/>
                <a:ea typeface="Times New Roman"/>
                <a:cs typeface="Times New Roman"/>
                <a:sym typeface="Times New Roman"/>
              </a:rPr>
              <a:t>[7] Pan, X., Shi, J., Luo, P., Wang, X., Tang, X.: Spatial as deep: Spatial </a:t>
            </a:r>
            <a:r>
              <a:rPr lang="en-IN" sz="2800" dirty="0" err="1">
                <a:solidFill>
                  <a:schemeClr val="dk1"/>
                </a:solidFill>
                <a:latin typeface="Times New Roman"/>
                <a:ea typeface="Times New Roman"/>
                <a:cs typeface="Times New Roman"/>
                <a:sym typeface="Times New Roman"/>
              </a:rPr>
              <a:t>cnn</a:t>
            </a:r>
            <a:r>
              <a:rPr lang="en-IN" sz="2800" dirty="0">
                <a:solidFill>
                  <a:schemeClr val="dk1"/>
                </a:solidFill>
                <a:latin typeface="Times New Roman"/>
                <a:ea typeface="Times New Roman"/>
                <a:cs typeface="Times New Roman"/>
                <a:sym typeface="Times New Roman"/>
              </a:rPr>
              <a:t> for traffic scene understanding. In: 32nd AAAI Conference on Artificial Intelligence. (2018)</a:t>
            </a:r>
          </a:p>
        </p:txBody>
      </p:sp>
      <p:sp>
        <p:nvSpPr>
          <p:cNvPr id="29" name="Rectangle 435">
            <a:extLst>
              <a:ext uri="{FF2B5EF4-FFF2-40B4-BE49-F238E27FC236}">
                <a16:creationId xmlns:a16="http://schemas.microsoft.com/office/drawing/2014/main" id="{0ED19BBD-9E8B-9749-A740-B0638B4B5FF3}"/>
              </a:ext>
            </a:extLst>
          </p:cNvPr>
          <p:cNvSpPr>
            <a:spLocks noChangeArrowheads="1"/>
          </p:cNvSpPr>
          <p:nvPr/>
        </p:nvSpPr>
        <p:spPr bwMode="auto">
          <a:xfrm>
            <a:off x="4152900" y="145443"/>
            <a:ext cx="29053791" cy="3063718"/>
          </a:xfrm>
          <a:prstGeom prst="rect">
            <a:avLst/>
          </a:prstGeom>
          <a:noFill/>
          <a:ln>
            <a:noFill/>
          </a:ln>
          <a:effectLst/>
        </p:spPr>
        <p:txBody>
          <a:bodyPr wrap="square" lIns="595691" tIns="297844" rIns="595691" bIns="297844">
            <a:spAutoFit/>
          </a:bodyPr>
          <a:lstStyle/>
          <a:p>
            <a:pPr algn="ctr" defTabSz="473368">
              <a:defRPr/>
            </a:pPr>
            <a:r>
              <a:rPr lang="en-IN" sz="8000" dirty="0">
                <a:solidFill>
                  <a:schemeClr val="bg1"/>
                </a:solidFill>
                <a:latin typeface="Arial Black" panose="020B0A04020102020204" pitchFamily="34" charset="0"/>
                <a:cs typeface="Times New Roman" panose="02020603050405020304" pitchFamily="18" charset="0"/>
              </a:rPr>
              <a:t>Computer Vision Use Case in Line Detection for Smart Vehicles (</a:t>
            </a:r>
            <a:r>
              <a:rPr lang="en-IN" sz="8000" dirty="0">
                <a:solidFill>
                  <a:schemeClr val="bg1"/>
                </a:solidFill>
                <a:latin typeface="Times New Roman" panose="02020603050405020304" pitchFamily="18" charset="0"/>
                <a:cs typeface="Times New Roman" panose="02020603050405020304" pitchFamily="18" charset="0"/>
              </a:rPr>
              <a:t>ECE884</a:t>
            </a:r>
            <a:r>
              <a:rPr lang="en-IN" sz="8000" dirty="0">
                <a:solidFill>
                  <a:schemeClr val="bg1"/>
                </a:solidFill>
                <a:latin typeface="Arial Black" panose="020B0A04020102020204" pitchFamily="34" charset="0"/>
                <a:cs typeface="Times New Roman" panose="02020603050405020304" pitchFamily="18" charset="0"/>
              </a:rPr>
              <a:t>)</a:t>
            </a:r>
            <a:endParaRPr lang="en-IN" sz="5400" dirty="0">
              <a:solidFill>
                <a:schemeClr val="bg1"/>
              </a:solidFill>
              <a:latin typeface="Times New Roman" panose="02020603050405020304" pitchFamily="18" charset="0"/>
              <a:cs typeface="Times New Roman" panose="02020603050405020304" pitchFamily="18" charset="0"/>
            </a:endParaRPr>
          </a:p>
        </p:txBody>
      </p:sp>
      <p:sp>
        <p:nvSpPr>
          <p:cNvPr id="30" name="Rectangle 435">
            <a:extLst>
              <a:ext uri="{FF2B5EF4-FFF2-40B4-BE49-F238E27FC236}">
                <a16:creationId xmlns:a16="http://schemas.microsoft.com/office/drawing/2014/main" id="{2CC9CAD6-2D43-AC45-B17A-663CA3402C7B}"/>
              </a:ext>
            </a:extLst>
          </p:cNvPr>
          <p:cNvSpPr>
            <a:spLocks noChangeArrowheads="1"/>
          </p:cNvSpPr>
          <p:nvPr/>
        </p:nvSpPr>
        <p:spPr bwMode="auto">
          <a:xfrm>
            <a:off x="1049592" y="3322100"/>
            <a:ext cx="34301396" cy="1217058"/>
          </a:xfrm>
          <a:prstGeom prst="rect">
            <a:avLst/>
          </a:prstGeom>
          <a:noFill/>
          <a:ln>
            <a:noFill/>
          </a:ln>
          <a:effectLst/>
        </p:spPr>
        <p:txBody>
          <a:bodyPr wrap="square" lIns="595691" tIns="297844" rIns="595691" bIns="297844">
            <a:spAutoFit/>
          </a:bodyPr>
          <a:lstStyle/>
          <a:p>
            <a:pPr algn="ctr" defTabSz="473368">
              <a:defRPr/>
            </a:pPr>
            <a:r>
              <a:rPr lang="en-US" sz="4000" b="1" dirty="0">
                <a:solidFill>
                  <a:schemeClr val="bg1"/>
                </a:solidFill>
                <a:latin typeface="Arial"/>
                <a:cs typeface="Arial"/>
              </a:rPr>
              <a:t>ADITYA DHAKA . JORGE MATEUS</a:t>
            </a:r>
          </a:p>
        </p:txBody>
      </p:sp>
      <p:pic>
        <p:nvPicPr>
          <p:cNvPr id="33" name="Google Shape;141;p7" descr="Example CNN used to detect handwritten numbers.">
            <a:extLst>
              <a:ext uri="{FF2B5EF4-FFF2-40B4-BE49-F238E27FC236}">
                <a16:creationId xmlns:a16="http://schemas.microsoft.com/office/drawing/2014/main" id="{66F81DE3-69AE-6DFA-527B-AB6585E41CF1}"/>
              </a:ext>
            </a:extLst>
          </p:cNvPr>
          <p:cNvPicPr preferRelativeResize="0"/>
          <p:nvPr/>
        </p:nvPicPr>
        <p:blipFill rotWithShape="1">
          <a:blip r:embed="rId3">
            <a:alphaModFix/>
          </a:blip>
          <a:srcRect/>
          <a:stretch/>
        </p:blipFill>
        <p:spPr>
          <a:xfrm>
            <a:off x="673560" y="25486343"/>
            <a:ext cx="9781486" cy="3774457"/>
          </a:xfrm>
          <a:prstGeom prst="rect">
            <a:avLst/>
          </a:prstGeom>
          <a:noFill/>
          <a:ln>
            <a:noFill/>
          </a:ln>
        </p:spPr>
      </p:pic>
      <p:pic>
        <p:nvPicPr>
          <p:cNvPr id="40" name="Google Shape;126;p5">
            <a:extLst>
              <a:ext uri="{FF2B5EF4-FFF2-40B4-BE49-F238E27FC236}">
                <a16:creationId xmlns:a16="http://schemas.microsoft.com/office/drawing/2014/main" id="{70903E10-628E-86C1-6472-AF1748F6E8D4}"/>
              </a:ext>
            </a:extLst>
          </p:cNvPr>
          <p:cNvPicPr preferRelativeResize="0"/>
          <p:nvPr/>
        </p:nvPicPr>
        <p:blipFill>
          <a:blip r:embed="rId4">
            <a:alphaModFix/>
          </a:blip>
          <a:stretch>
            <a:fillRect/>
          </a:stretch>
        </p:blipFill>
        <p:spPr>
          <a:xfrm>
            <a:off x="2230982" y="19306588"/>
            <a:ext cx="7177713" cy="3192179"/>
          </a:xfrm>
          <a:prstGeom prst="rect">
            <a:avLst/>
          </a:prstGeom>
          <a:noFill/>
          <a:ln>
            <a:noFill/>
          </a:ln>
        </p:spPr>
      </p:pic>
      <p:pic>
        <p:nvPicPr>
          <p:cNvPr id="5" name="Picture 4">
            <a:extLst>
              <a:ext uri="{FF2B5EF4-FFF2-40B4-BE49-F238E27FC236}">
                <a16:creationId xmlns:a16="http://schemas.microsoft.com/office/drawing/2014/main" id="{F13C553E-780F-6511-49E2-D9901BF9E45F}"/>
              </a:ext>
            </a:extLst>
          </p:cNvPr>
          <p:cNvPicPr>
            <a:picLocks noChangeAspect="1"/>
          </p:cNvPicPr>
          <p:nvPr/>
        </p:nvPicPr>
        <p:blipFill>
          <a:blip r:embed="rId5"/>
          <a:stretch>
            <a:fillRect/>
          </a:stretch>
        </p:blipFill>
        <p:spPr>
          <a:xfrm>
            <a:off x="11079748" y="6448413"/>
            <a:ext cx="5715000" cy="3219450"/>
          </a:xfrm>
          <a:prstGeom prst="rect">
            <a:avLst/>
          </a:prstGeom>
        </p:spPr>
      </p:pic>
      <p:pic>
        <p:nvPicPr>
          <p:cNvPr id="8" name="Picture 7">
            <a:extLst>
              <a:ext uri="{FF2B5EF4-FFF2-40B4-BE49-F238E27FC236}">
                <a16:creationId xmlns:a16="http://schemas.microsoft.com/office/drawing/2014/main" id="{2DCFEA37-4D2C-2C82-5264-E97045FA4B5C}"/>
              </a:ext>
            </a:extLst>
          </p:cNvPr>
          <p:cNvPicPr>
            <a:picLocks noChangeAspect="1"/>
          </p:cNvPicPr>
          <p:nvPr/>
        </p:nvPicPr>
        <p:blipFill>
          <a:blip r:embed="rId6"/>
          <a:stretch>
            <a:fillRect/>
          </a:stretch>
        </p:blipFill>
        <p:spPr>
          <a:xfrm>
            <a:off x="17259441" y="6458878"/>
            <a:ext cx="5715000" cy="3219450"/>
          </a:xfrm>
          <a:prstGeom prst="rect">
            <a:avLst/>
          </a:prstGeom>
        </p:spPr>
      </p:pic>
      <p:sp>
        <p:nvSpPr>
          <p:cNvPr id="44" name="TextBox 43">
            <a:extLst>
              <a:ext uri="{FF2B5EF4-FFF2-40B4-BE49-F238E27FC236}">
                <a16:creationId xmlns:a16="http://schemas.microsoft.com/office/drawing/2014/main" id="{3A27F083-826B-D195-3331-B5B280809AC4}"/>
              </a:ext>
            </a:extLst>
          </p:cNvPr>
          <p:cNvSpPr txBox="1"/>
          <p:nvPr/>
        </p:nvSpPr>
        <p:spPr>
          <a:xfrm>
            <a:off x="13536762" y="9788344"/>
            <a:ext cx="6857999" cy="400110"/>
          </a:xfrm>
          <a:prstGeom prst="rect">
            <a:avLst/>
          </a:prstGeom>
          <a:noFill/>
        </p:spPr>
        <p:txBody>
          <a:bodyPr wrap="square">
            <a:spAutoFit/>
          </a:bodyPr>
          <a:lstStyle/>
          <a:p>
            <a:pPr algn="ctr"/>
            <a:r>
              <a:rPr lang="en-IN" sz="2000" dirty="0">
                <a:solidFill>
                  <a:schemeClr val="tx1"/>
                </a:solidFill>
                <a:latin typeface="Times New Roman" panose="02020603050405020304" pitchFamily="18" charset="0"/>
                <a:cs typeface="Times New Roman" panose="02020603050405020304" pitchFamily="18" charset="0"/>
              </a:rPr>
              <a:t>Crack Detection </a:t>
            </a:r>
            <a:endParaRPr lang="en-IN" sz="2000" dirty="0">
              <a:latin typeface="Times New Roman" panose="02020603050405020304" pitchFamily="18" charset="0"/>
              <a:cs typeface="Times New Roman" panose="02020603050405020304" pitchFamily="18" charset="0"/>
            </a:endParaRPr>
          </a:p>
        </p:txBody>
      </p:sp>
      <p:sp>
        <p:nvSpPr>
          <p:cNvPr id="45" name="TextBox 44">
            <a:extLst>
              <a:ext uri="{FF2B5EF4-FFF2-40B4-BE49-F238E27FC236}">
                <a16:creationId xmlns:a16="http://schemas.microsoft.com/office/drawing/2014/main" id="{1E686011-D01C-0B4F-78D5-FC808C1A4F59}"/>
              </a:ext>
            </a:extLst>
          </p:cNvPr>
          <p:cNvSpPr txBox="1"/>
          <p:nvPr/>
        </p:nvSpPr>
        <p:spPr>
          <a:xfrm>
            <a:off x="13616849" y="6006002"/>
            <a:ext cx="6857999" cy="400110"/>
          </a:xfrm>
          <a:prstGeom prst="rect">
            <a:avLst/>
          </a:prstGeom>
          <a:noFill/>
        </p:spPr>
        <p:txBody>
          <a:bodyPr wrap="square">
            <a:spAutoFit/>
          </a:bodyPr>
          <a:lstStyle/>
          <a:p>
            <a:pPr algn="ctr"/>
            <a:r>
              <a:rPr lang="en-IN" sz="2000" dirty="0">
                <a:latin typeface="Times New Roman" panose="02020603050405020304" pitchFamily="18" charset="0"/>
                <a:cs typeface="Times New Roman" panose="02020603050405020304" pitchFamily="18" charset="0"/>
              </a:rPr>
              <a:t>Lane</a:t>
            </a:r>
            <a:r>
              <a:rPr lang="en-IN" sz="2000" dirty="0">
                <a:solidFill>
                  <a:schemeClr val="tx1"/>
                </a:solidFill>
                <a:latin typeface="Times New Roman" panose="02020603050405020304" pitchFamily="18" charset="0"/>
                <a:cs typeface="Times New Roman" panose="02020603050405020304" pitchFamily="18" charset="0"/>
              </a:rPr>
              <a:t> Detection </a:t>
            </a:r>
            <a:endParaRPr lang="en-IN" sz="2000" dirty="0">
              <a:latin typeface="Times New Roman" panose="02020603050405020304" pitchFamily="18" charset="0"/>
              <a:cs typeface="Times New Roman" panose="02020603050405020304" pitchFamily="18" charset="0"/>
            </a:endParaRPr>
          </a:p>
        </p:txBody>
      </p:sp>
      <p:sp>
        <p:nvSpPr>
          <p:cNvPr id="46" name="TextBox 45">
            <a:extLst>
              <a:ext uri="{FF2B5EF4-FFF2-40B4-BE49-F238E27FC236}">
                <a16:creationId xmlns:a16="http://schemas.microsoft.com/office/drawing/2014/main" id="{95423F68-8450-C446-8A8B-FDB39ED93102}"/>
              </a:ext>
            </a:extLst>
          </p:cNvPr>
          <p:cNvSpPr txBox="1"/>
          <p:nvPr/>
        </p:nvSpPr>
        <p:spPr>
          <a:xfrm>
            <a:off x="13025815" y="10170628"/>
            <a:ext cx="8040065" cy="369332"/>
          </a:xfrm>
          <a:prstGeom prst="rect">
            <a:avLst/>
          </a:prstGeom>
          <a:noFill/>
        </p:spPr>
        <p:txBody>
          <a:bodyPr wrap="square">
            <a:spAutoFit/>
          </a:bodyPr>
          <a:lstStyle/>
          <a:p>
            <a:pPr algn="ctr"/>
            <a:r>
              <a:rPr lang="en-IN" sz="1800" dirty="0">
                <a:solidFill>
                  <a:schemeClr val="dk1"/>
                </a:solidFill>
                <a:latin typeface="Times New Roman" panose="02020603050405020304" pitchFamily="18" charset="0"/>
                <a:ea typeface="Arial"/>
                <a:cs typeface="Times New Roman" panose="02020603050405020304" pitchFamily="18" charset="0"/>
                <a:sym typeface="Arial"/>
              </a:rPr>
              <a:t>The table below tracks the accuracy at which cracks are identified. </a:t>
            </a:r>
            <a:endParaRPr lang="en-IN" sz="1800" dirty="0">
              <a:latin typeface="Times New Roman" panose="02020603050405020304" pitchFamily="18" charset="0"/>
              <a:cs typeface="Times New Roman" panose="02020603050405020304" pitchFamily="18" charset="0"/>
            </a:endParaRPr>
          </a:p>
        </p:txBody>
      </p:sp>
      <p:sp>
        <p:nvSpPr>
          <p:cNvPr id="47" name="TextBox 46">
            <a:extLst>
              <a:ext uri="{FF2B5EF4-FFF2-40B4-BE49-F238E27FC236}">
                <a16:creationId xmlns:a16="http://schemas.microsoft.com/office/drawing/2014/main" id="{DDEFD14C-9BA3-0330-6457-FF6E76093F23}"/>
              </a:ext>
            </a:extLst>
          </p:cNvPr>
          <p:cNvSpPr txBox="1"/>
          <p:nvPr/>
        </p:nvSpPr>
        <p:spPr>
          <a:xfrm>
            <a:off x="905751" y="11342724"/>
            <a:ext cx="9638424" cy="1815882"/>
          </a:xfrm>
          <a:prstGeom prst="rect">
            <a:avLst/>
          </a:prstGeom>
          <a:noFill/>
        </p:spPr>
        <p:txBody>
          <a:bodyPr wrap="square" rtlCol="0">
            <a:spAutoFit/>
          </a:bodyPr>
          <a:lstStyle/>
          <a:p>
            <a:pPr algn="just"/>
            <a:r>
              <a:rPr lang="en-IN" sz="2800" dirty="0">
                <a:latin typeface="Times New Roman" panose="02020603050405020304" pitchFamily="18" charset="0"/>
                <a:cs typeface="Times New Roman" panose="02020603050405020304" pitchFamily="18" charset="0"/>
              </a:rPr>
              <a:t>TuSimple dataset is used for lane detection. It is consists of 6408 1280×720 road images on US highways, divided in 3626 for training, and 2782 for testing. 410 images extracted from the training set have been used as validation set during training.</a:t>
            </a:r>
          </a:p>
        </p:txBody>
      </p:sp>
      <p:sp>
        <p:nvSpPr>
          <p:cNvPr id="48" name="TextBox 47">
            <a:extLst>
              <a:ext uri="{FF2B5EF4-FFF2-40B4-BE49-F238E27FC236}">
                <a16:creationId xmlns:a16="http://schemas.microsoft.com/office/drawing/2014/main" id="{E25C0504-87F0-76B6-540A-9A965C1A6A8A}"/>
              </a:ext>
            </a:extLst>
          </p:cNvPr>
          <p:cNvSpPr txBox="1"/>
          <p:nvPr/>
        </p:nvSpPr>
        <p:spPr>
          <a:xfrm>
            <a:off x="832360" y="22498767"/>
            <a:ext cx="9650673" cy="2688749"/>
          </a:xfrm>
          <a:prstGeom prst="rect">
            <a:avLst/>
          </a:prstGeom>
          <a:noFill/>
        </p:spPr>
        <p:txBody>
          <a:bodyPr wrap="square" rtlCol="0">
            <a:spAutoFit/>
          </a:bodyPr>
          <a:lstStyle/>
          <a:p>
            <a:pPr marL="0" lvl="0" indent="0" algn="just" rtl="0">
              <a:lnSpc>
                <a:spcPct val="107000"/>
              </a:lnSpc>
              <a:spcBef>
                <a:spcPts val="1200"/>
              </a:spcBef>
              <a:spcAft>
                <a:spcPts val="800"/>
              </a:spcAft>
              <a:buNone/>
            </a:pPr>
            <a:r>
              <a:rPr lang="en-IN" sz="3200" dirty="0">
                <a:solidFill>
                  <a:schemeClr val="dk1"/>
                </a:solidFill>
                <a:latin typeface="Times New Roman"/>
                <a:ea typeface="Times New Roman"/>
                <a:cs typeface="Times New Roman"/>
                <a:sym typeface="Times New Roman"/>
              </a:rPr>
              <a:t>Crack detection:</a:t>
            </a:r>
          </a:p>
          <a:p>
            <a:pPr marL="0" lvl="0" indent="0" algn="just" rtl="0">
              <a:lnSpc>
                <a:spcPct val="107000"/>
              </a:lnSpc>
              <a:spcBef>
                <a:spcPts val="1200"/>
              </a:spcBef>
              <a:spcAft>
                <a:spcPts val="800"/>
              </a:spcAft>
              <a:buNone/>
            </a:pPr>
            <a:r>
              <a:rPr lang="en-IN" sz="2800" dirty="0">
                <a:solidFill>
                  <a:schemeClr val="dk1"/>
                </a:solidFill>
                <a:latin typeface="Times New Roman"/>
                <a:ea typeface="Times New Roman"/>
                <a:cs typeface="Times New Roman"/>
                <a:sym typeface="Times New Roman"/>
              </a:rPr>
              <a:t>To detect crack, we used classification approach, in which, images and label are fed to deep learning architecture (50 layers deep resnet50). The model learns from it and when unknown images are provided, it predicts the label.</a:t>
            </a:r>
          </a:p>
        </p:txBody>
      </p:sp>
      <p:pic>
        <p:nvPicPr>
          <p:cNvPr id="49" name="Picture 48">
            <a:extLst>
              <a:ext uri="{FF2B5EF4-FFF2-40B4-BE49-F238E27FC236}">
                <a16:creationId xmlns:a16="http://schemas.microsoft.com/office/drawing/2014/main" id="{BA698E21-B4ED-69FD-C5B6-6941149479FA}"/>
              </a:ext>
            </a:extLst>
          </p:cNvPr>
          <p:cNvPicPr>
            <a:picLocks noChangeAspect="1"/>
          </p:cNvPicPr>
          <p:nvPr/>
        </p:nvPicPr>
        <p:blipFill>
          <a:blip r:embed="rId7"/>
          <a:stretch>
            <a:fillRect/>
          </a:stretch>
        </p:blipFill>
        <p:spPr>
          <a:xfrm>
            <a:off x="1239223" y="-1"/>
            <a:ext cx="4203265" cy="3362611"/>
          </a:xfrm>
          <a:prstGeom prst="rect">
            <a:avLst/>
          </a:prstGeom>
        </p:spPr>
      </p:pic>
      <p:sp>
        <p:nvSpPr>
          <p:cNvPr id="39" name="TextBox 38">
            <a:extLst>
              <a:ext uri="{FF2B5EF4-FFF2-40B4-BE49-F238E27FC236}">
                <a16:creationId xmlns:a16="http://schemas.microsoft.com/office/drawing/2014/main" id="{848696A1-60C6-FFA3-411C-C9CBE4FA227F}"/>
              </a:ext>
            </a:extLst>
          </p:cNvPr>
          <p:cNvSpPr txBox="1"/>
          <p:nvPr/>
        </p:nvSpPr>
        <p:spPr>
          <a:xfrm>
            <a:off x="23699021" y="15047621"/>
            <a:ext cx="11922469" cy="2827377"/>
          </a:xfrm>
          <a:prstGeom prst="rect">
            <a:avLst/>
          </a:prstGeom>
          <a:noFill/>
        </p:spPr>
        <p:txBody>
          <a:bodyPr wrap="square">
            <a:spAutoFit/>
          </a:bodyPr>
          <a:lstStyle/>
          <a:p>
            <a:pPr algn="just">
              <a:lnSpc>
                <a:spcPct val="107000"/>
              </a:lnSpc>
              <a:spcAft>
                <a:spcPts val="800"/>
              </a:spcAft>
            </a:pPr>
            <a:r>
              <a:rPr lang="en-IN" sz="2800" dirty="0">
                <a:effectLst/>
                <a:latin typeface="Times New Roman" panose="02020603050405020304" pitchFamily="18" charset="0"/>
                <a:ea typeface="Calibri" panose="020F0502020204030204" pitchFamily="34" charset="0"/>
                <a:cs typeface="Times New Roman" panose="02020603050405020304" pitchFamily="18" charset="0"/>
              </a:rPr>
              <a:t>We have successfully implemented Lane detection and further added crack detection feature in it (with the accuracy of 88% and F1 score .90) but</a:t>
            </a:r>
            <a:r>
              <a:rPr lang="en-IN" sz="2800" dirty="0">
                <a:latin typeface="Times New Roman" panose="02020603050405020304" pitchFamily="18" charset="0"/>
                <a:ea typeface="Calibri" panose="020F0502020204030204" pitchFamily="34" charset="0"/>
                <a:cs typeface="Times New Roman" panose="02020603050405020304" pitchFamily="18" charset="0"/>
              </a:rPr>
              <a:t> </a:t>
            </a:r>
            <a:r>
              <a:rPr lang="en-IN" sz="2800" dirty="0">
                <a:effectLst/>
                <a:latin typeface="Times New Roman" panose="02020603050405020304" pitchFamily="18" charset="0"/>
                <a:ea typeface="Calibri" panose="020F0502020204030204" pitchFamily="34" charset="0"/>
                <a:cs typeface="Times New Roman" panose="02020603050405020304" pitchFamily="18" charset="0"/>
              </a:rPr>
              <a:t>due to the presence of noisy patterns like shadows, oil stains, and water spot etc, which have similar dark background intensity as crack pixels, making it harder to distinguish cracks pattern with no crack’s pavement</a:t>
            </a:r>
            <a:r>
              <a:rPr lang="en-IN" sz="2800" dirty="0">
                <a:latin typeface="Times New Roman" panose="02020603050405020304" pitchFamily="18" charset="0"/>
                <a:ea typeface="Calibri" panose="020F0502020204030204" pitchFamily="34" charset="0"/>
                <a:cs typeface="Times New Roman" panose="02020603050405020304" pitchFamily="18" charset="0"/>
              </a:rPr>
              <a:t>. Therefore, more work needs to be done for removing such irregularities from images also.</a:t>
            </a: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41" name="TextBox 40">
            <a:extLst>
              <a:ext uri="{FF2B5EF4-FFF2-40B4-BE49-F238E27FC236}">
                <a16:creationId xmlns:a16="http://schemas.microsoft.com/office/drawing/2014/main" id="{64341710-5932-B2C5-6748-3D15BBAC642F}"/>
              </a:ext>
            </a:extLst>
          </p:cNvPr>
          <p:cNvSpPr txBox="1"/>
          <p:nvPr/>
        </p:nvSpPr>
        <p:spPr>
          <a:xfrm>
            <a:off x="10832548" y="16670781"/>
            <a:ext cx="12697710" cy="368755"/>
          </a:xfrm>
          <a:prstGeom prst="rect">
            <a:avLst/>
          </a:prstGeom>
          <a:noFill/>
        </p:spPr>
        <p:txBody>
          <a:bodyPr wrap="square">
            <a:spAutoFit/>
          </a:bodyPr>
          <a:lstStyle/>
          <a:p>
            <a:pPr algn="ct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Epoch 10 </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50" name="TextBox 49">
            <a:extLst>
              <a:ext uri="{FF2B5EF4-FFF2-40B4-BE49-F238E27FC236}">
                <a16:creationId xmlns:a16="http://schemas.microsoft.com/office/drawing/2014/main" id="{792353F5-B8D5-CA47-9B79-2355844B7D64}"/>
              </a:ext>
            </a:extLst>
          </p:cNvPr>
          <p:cNvSpPr txBox="1"/>
          <p:nvPr/>
        </p:nvSpPr>
        <p:spPr>
          <a:xfrm>
            <a:off x="10861225" y="10572568"/>
            <a:ext cx="12697710" cy="368755"/>
          </a:xfrm>
          <a:prstGeom prst="rect">
            <a:avLst/>
          </a:prstGeom>
          <a:noFill/>
        </p:spPr>
        <p:txBody>
          <a:bodyPr wrap="square">
            <a:spAutoFit/>
          </a:bodyPr>
          <a:lstStyle/>
          <a:p>
            <a:pPr algn="ct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Epoch 5 </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51" name="TextBox 50">
            <a:extLst>
              <a:ext uri="{FF2B5EF4-FFF2-40B4-BE49-F238E27FC236}">
                <a16:creationId xmlns:a16="http://schemas.microsoft.com/office/drawing/2014/main" id="{787A5646-8243-89EC-D8A8-67441FCA0FF1}"/>
              </a:ext>
            </a:extLst>
          </p:cNvPr>
          <p:cNvSpPr txBox="1"/>
          <p:nvPr/>
        </p:nvSpPr>
        <p:spPr>
          <a:xfrm>
            <a:off x="10907478" y="23053768"/>
            <a:ext cx="12697710" cy="368755"/>
          </a:xfrm>
          <a:prstGeom prst="rect">
            <a:avLst/>
          </a:prstGeom>
          <a:noFill/>
        </p:spPr>
        <p:txBody>
          <a:bodyPr wrap="square">
            <a:spAutoFit/>
          </a:bodyPr>
          <a:lstStyle/>
          <a:p>
            <a:pPr algn="ctr">
              <a:lnSpc>
                <a:spcPct val="107000"/>
              </a:lnSpc>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Epoch 15 </a:t>
            </a: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52" name="Picture 51" descr="Chart, treemap chart&#10;&#10;Description automatically generated">
            <a:extLst>
              <a:ext uri="{FF2B5EF4-FFF2-40B4-BE49-F238E27FC236}">
                <a16:creationId xmlns:a16="http://schemas.microsoft.com/office/drawing/2014/main" id="{343E3F96-13BE-FBC1-7D7B-CE08D489E445}"/>
              </a:ext>
            </a:extLst>
          </p:cNvPr>
          <p:cNvPicPr>
            <a:picLocks noChangeAspect="1"/>
          </p:cNvPicPr>
          <p:nvPr/>
        </p:nvPicPr>
        <p:blipFill>
          <a:blip r:embed="rId8"/>
          <a:stretch>
            <a:fillRect/>
          </a:stretch>
        </p:blipFill>
        <p:spPr>
          <a:xfrm>
            <a:off x="14537638" y="17038899"/>
            <a:ext cx="4807003" cy="3486945"/>
          </a:xfrm>
          <a:prstGeom prst="rect">
            <a:avLst/>
          </a:prstGeom>
        </p:spPr>
      </p:pic>
      <p:pic>
        <p:nvPicPr>
          <p:cNvPr id="53" name="Picture 52" descr="Table&#10;&#10;Description automatically generated">
            <a:extLst>
              <a:ext uri="{FF2B5EF4-FFF2-40B4-BE49-F238E27FC236}">
                <a16:creationId xmlns:a16="http://schemas.microsoft.com/office/drawing/2014/main" id="{65B80DF9-DF9F-4BB5-4285-AE3ECD49CB12}"/>
              </a:ext>
            </a:extLst>
          </p:cNvPr>
          <p:cNvPicPr>
            <a:picLocks noChangeAspect="1"/>
          </p:cNvPicPr>
          <p:nvPr/>
        </p:nvPicPr>
        <p:blipFill>
          <a:blip r:embed="rId9"/>
          <a:stretch>
            <a:fillRect/>
          </a:stretch>
        </p:blipFill>
        <p:spPr>
          <a:xfrm>
            <a:off x="14573249" y="20627000"/>
            <a:ext cx="5067300" cy="2330450"/>
          </a:xfrm>
          <a:prstGeom prst="rect">
            <a:avLst/>
          </a:prstGeom>
        </p:spPr>
      </p:pic>
      <p:pic>
        <p:nvPicPr>
          <p:cNvPr id="54" name="Picture 53" descr="Table&#10;&#10;Description automatically generated">
            <a:extLst>
              <a:ext uri="{FF2B5EF4-FFF2-40B4-BE49-F238E27FC236}">
                <a16:creationId xmlns:a16="http://schemas.microsoft.com/office/drawing/2014/main" id="{FAA8E7A9-E7F0-1ED9-7850-5C03F3A494C0}"/>
              </a:ext>
            </a:extLst>
          </p:cNvPr>
          <p:cNvPicPr>
            <a:picLocks noChangeAspect="1"/>
          </p:cNvPicPr>
          <p:nvPr/>
        </p:nvPicPr>
        <p:blipFill>
          <a:blip r:embed="rId10"/>
          <a:stretch>
            <a:fillRect/>
          </a:stretch>
        </p:blipFill>
        <p:spPr>
          <a:xfrm>
            <a:off x="14537638" y="27120850"/>
            <a:ext cx="4578350" cy="2139950"/>
          </a:xfrm>
          <a:prstGeom prst="rect">
            <a:avLst/>
          </a:prstGeom>
        </p:spPr>
      </p:pic>
      <p:pic>
        <p:nvPicPr>
          <p:cNvPr id="55" name="Picture 54" descr="Chart, treemap chart&#10;&#10;Description automatically generated">
            <a:extLst>
              <a:ext uri="{FF2B5EF4-FFF2-40B4-BE49-F238E27FC236}">
                <a16:creationId xmlns:a16="http://schemas.microsoft.com/office/drawing/2014/main" id="{362D5B96-35D4-0AC0-3F0C-798D64BF3DA0}"/>
              </a:ext>
            </a:extLst>
          </p:cNvPr>
          <p:cNvPicPr>
            <a:picLocks noChangeAspect="1"/>
          </p:cNvPicPr>
          <p:nvPr/>
        </p:nvPicPr>
        <p:blipFill>
          <a:blip r:embed="rId11"/>
          <a:stretch>
            <a:fillRect/>
          </a:stretch>
        </p:blipFill>
        <p:spPr>
          <a:xfrm>
            <a:off x="14544930" y="23549022"/>
            <a:ext cx="4799711" cy="3417976"/>
          </a:xfrm>
          <a:prstGeom prst="rect">
            <a:avLst/>
          </a:prstGeom>
        </p:spPr>
      </p:pic>
      <p:pic>
        <p:nvPicPr>
          <p:cNvPr id="56" name="Picture 55" descr="Chart, treemap chart&#10;&#10;Description automatically generated">
            <a:extLst>
              <a:ext uri="{FF2B5EF4-FFF2-40B4-BE49-F238E27FC236}">
                <a16:creationId xmlns:a16="http://schemas.microsoft.com/office/drawing/2014/main" id="{2782CA8B-3107-52A5-5AEF-CCDE8A3D1B31}"/>
              </a:ext>
            </a:extLst>
          </p:cNvPr>
          <p:cNvPicPr>
            <a:picLocks noChangeAspect="1"/>
          </p:cNvPicPr>
          <p:nvPr/>
        </p:nvPicPr>
        <p:blipFill>
          <a:blip r:embed="rId12"/>
          <a:stretch>
            <a:fillRect/>
          </a:stretch>
        </p:blipFill>
        <p:spPr>
          <a:xfrm>
            <a:off x="14748241" y="10858102"/>
            <a:ext cx="4702628" cy="3576647"/>
          </a:xfrm>
          <a:prstGeom prst="rect">
            <a:avLst/>
          </a:prstGeom>
        </p:spPr>
      </p:pic>
      <p:pic>
        <p:nvPicPr>
          <p:cNvPr id="57" name="Picture 56" descr="Table&#10;&#10;Description automatically generated">
            <a:extLst>
              <a:ext uri="{FF2B5EF4-FFF2-40B4-BE49-F238E27FC236}">
                <a16:creationId xmlns:a16="http://schemas.microsoft.com/office/drawing/2014/main" id="{45D82EBB-5C2B-1E7F-1B2A-333BC61D13F8}"/>
              </a:ext>
            </a:extLst>
          </p:cNvPr>
          <p:cNvPicPr>
            <a:picLocks noChangeAspect="1"/>
          </p:cNvPicPr>
          <p:nvPr/>
        </p:nvPicPr>
        <p:blipFill>
          <a:blip r:embed="rId13"/>
          <a:stretch>
            <a:fillRect/>
          </a:stretch>
        </p:blipFill>
        <p:spPr>
          <a:xfrm>
            <a:off x="14955520" y="14526762"/>
            <a:ext cx="4889500" cy="2139950"/>
          </a:xfrm>
          <a:prstGeom prst="rect">
            <a:avLst/>
          </a:prstGeom>
        </p:spPr>
      </p:pic>
      <p:sp>
        <p:nvSpPr>
          <p:cNvPr id="58" name="TextBox 57">
            <a:extLst>
              <a:ext uri="{FF2B5EF4-FFF2-40B4-BE49-F238E27FC236}">
                <a16:creationId xmlns:a16="http://schemas.microsoft.com/office/drawing/2014/main" id="{FC999D6A-E721-A7E5-6158-CF4B22F2B5B5}"/>
              </a:ext>
            </a:extLst>
          </p:cNvPr>
          <p:cNvSpPr txBox="1"/>
          <p:nvPr/>
        </p:nvSpPr>
        <p:spPr>
          <a:xfrm>
            <a:off x="23759582" y="6396348"/>
            <a:ext cx="11773754" cy="2246769"/>
          </a:xfrm>
          <a:prstGeom prst="rect">
            <a:avLst/>
          </a:prstGeom>
          <a:noFill/>
        </p:spPr>
        <p:txBody>
          <a:bodyPr wrap="square">
            <a:spAutoFit/>
          </a:bodyPr>
          <a:lstStyle/>
          <a:p>
            <a:pPr algn="just"/>
            <a:r>
              <a:rPr lang="en-US" sz="2800" dirty="0">
                <a:effectLst/>
                <a:latin typeface="Times New Roman" panose="02020603050405020304" pitchFamily="18" charset="0"/>
                <a:ea typeface="Calibri" panose="020F0502020204030204" pitchFamily="34" charset="0"/>
                <a:cs typeface="Times New Roman" panose="02020603050405020304" pitchFamily="18" charset="0"/>
              </a:rPr>
              <a:t>The number of FN and FP is high because we used 10 epochs (a hyperparameter that defines the number of times that the algorithm will work through the entire training dataset). This impacts the precision of the algorithm as TP/(TP+FP). The graphs bellow shows the increase of the precision as the epoch increase.</a:t>
            </a:r>
          </a:p>
          <a:p>
            <a:pPr algn="just"/>
            <a:r>
              <a:rPr lang="en-IN" sz="2800" dirty="0">
                <a:latin typeface="Times New Roman" panose="02020603050405020304" pitchFamily="18" charset="0"/>
                <a:cs typeface="Times New Roman" panose="02020603050405020304" pitchFamily="18" charset="0"/>
              </a:rPr>
              <a:t>It also depends on the size of the architecture i.e., a much more advanced CNN. </a:t>
            </a:r>
            <a:endParaRPr lang="en-US" sz="2800" dirty="0">
              <a:latin typeface="Times New Roman" panose="02020603050405020304" pitchFamily="18" charset="0"/>
              <a:cs typeface="Times New Roman" panose="02020603050405020304" pitchFamily="18" charset="0"/>
            </a:endParaRPr>
          </a:p>
        </p:txBody>
      </p:sp>
      <p:sp>
        <p:nvSpPr>
          <p:cNvPr id="59" name="TextBox 58">
            <a:extLst>
              <a:ext uri="{FF2B5EF4-FFF2-40B4-BE49-F238E27FC236}">
                <a16:creationId xmlns:a16="http://schemas.microsoft.com/office/drawing/2014/main" id="{ACF7A689-138C-C3F4-93DD-9F5B3A338BD3}"/>
              </a:ext>
            </a:extLst>
          </p:cNvPr>
          <p:cNvSpPr txBox="1"/>
          <p:nvPr/>
        </p:nvSpPr>
        <p:spPr>
          <a:xfrm>
            <a:off x="23865960" y="9264728"/>
            <a:ext cx="11667376" cy="4518225"/>
          </a:xfrm>
          <a:prstGeom prst="rect">
            <a:avLst/>
          </a:prstGeom>
          <a:noFill/>
        </p:spPr>
        <p:txBody>
          <a:bodyPr wrap="square">
            <a:spAutoFit/>
          </a:bodyPr>
          <a:lstStyle/>
          <a:p>
            <a:pPr>
              <a:lnSpc>
                <a:spcPct val="107000"/>
              </a:lnSpc>
              <a:spcAft>
                <a:spcPts val="800"/>
              </a:spcAft>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To further improve the crack algorithm effectiveness a few suggestions are: </a:t>
            </a: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571500" indent="-571500">
              <a:lnSpc>
                <a:spcPct val="107000"/>
              </a:lnSpc>
              <a:spcAft>
                <a:spcPts val="800"/>
              </a:spcAft>
              <a:buFont typeface="+mj-lt"/>
              <a:buAutoNum type="romanUcPeriod"/>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Increase the epoch which will increase the time to train the model as well as demand more computational power.</a:t>
            </a:r>
            <a:endParaRPr lang="en-US" sz="2800" dirty="0">
              <a:latin typeface="Times New Roman" panose="02020603050405020304" pitchFamily="18" charset="0"/>
              <a:ea typeface="Calibri" panose="020F0502020204030204" pitchFamily="34" charset="0"/>
              <a:cs typeface="Times New Roman" panose="02020603050405020304" pitchFamily="18" charset="0"/>
            </a:endParaRPr>
          </a:p>
          <a:p>
            <a:pPr marL="571500" indent="-571500">
              <a:lnSpc>
                <a:spcPct val="107000"/>
              </a:lnSpc>
              <a:spcAft>
                <a:spcPts val="800"/>
              </a:spcAft>
              <a:buFont typeface="+mj-lt"/>
              <a:buAutoNum type="romanUcPeriod"/>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The use more layers in the network and/or use large dataset. </a:t>
            </a:r>
            <a:br>
              <a:rPr lang="en-US" sz="2800" dirty="0">
                <a:effectLst/>
                <a:latin typeface="Times New Roman" panose="02020603050405020304" pitchFamily="18" charset="0"/>
                <a:ea typeface="Calibri" panose="020F0502020204030204" pitchFamily="34" charset="0"/>
                <a:cs typeface="Times New Roman" panose="02020603050405020304" pitchFamily="18" charset="0"/>
              </a:rPr>
            </a:b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Image augmentation. Pre-process the image before training the model. </a:t>
            </a: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a:p>
            <a:pPr marL="571500" indent="-571500">
              <a:lnSpc>
                <a:spcPct val="107000"/>
              </a:lnSpc>
              <a:spcAft>
                <a:spcPts val="800"/>
              </a:spcAft>
              <a:buFont typeface="+mj-lt"/>
              <a:buAutoNum type="romanUcPeriod"/>
            </a:pPr>
            <a:r>
              <a:rPr lang="en-US" sz="2800" dirty="0">
                <a:effectLst/>
                <a:latin typeface="Times New Roman" panose="02020603050405020304" pitchFamily="18" charset="0"/>
                <a:ea typeface="Calibri" panose="020F0502020204030204" pitchFamily="34" charset="0"/>
                <a:cs typeface="Times New Roman" panose="02020603050405020304" pitchFamily="18" charset="0"/>
              </a:rPr>
              <a:t>While this may improve the precision of the algorithm, the relationship with the output or precision is not linear, as there can be a threshold when the result stop getting better. </a:t>
            </a:r>
            <a:br>
              <a:rPr lang="en-US" sz="2800" dirty="0">
                <a:effectLst/>
                <a:latin typeface="Times New Roman" panose="02020603050405020304" pitchFamily="18" charset="0"/>
                <a:ea typeface="Calibri" panose="020F0502020204030204" pitchFamily="34" charset="0"/>
                <a:cs typeface="Times New Roman" panose="02020603050405020304" pitchFamily="18" charset="0"/>
              </a:rPr>
            </a:br>
            <a:endParaRPr lang="en-IN" sz="28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4874812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932</TotalTime>
  <Words>868</Words>
  <Application>Microsoft Office PowerPoint</Application>
  <PresentationFormat>Custom</PresentationFormat>
  <Paragraphs>36</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Arial Black</vt:lpstr>
      <vt:lpstr>Calibri</vt:lpstr>
      <vt:lpstr>Calibri Light</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ADITYA DHAKA</cp:lastModifiedBy>
  <cp:revision>45</cp:revision>
  <dcterms:created xsi:type="dcterms:W3CDTF">2019-04-09T17:32:30Z</dcterms:created>
  <dcterms:modified xsi:type="dcterms:W3CDTF">2022-05-03T18:41:10Z</dcterms:modified>
</cp:coreProperties>
</file>

<file path=docProps/thumbnail.jpeg>
</file>